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315" r:id="rId3"/>
    <p:sldId id="906" r:id="rId4"/>
    <p:sldId id="260" r:id="rId5"/>
    <p:sldId id="914" r:id="rId6"/>
    <p:sldId id="261" r:id="rId7"/>
    <p:sldId id="264" r:id="rId8"/>
    <p:sldId id="323" r:id="rId9"/>
    <p:sldId id="324" r:id="rId10"/>
    <p:sldId id="326" r:id="rId11"/>
    <p:sldId id="926" r:id="rId12"/>
    <p:sldId id="325" r:id="rId13"/>
    <p:sldId id="337" r:id="rId14"/>
    <p:sldId id="338" r:id="rId15"/>
    <p:sldId id="339" r:id="rId16"/>
    <p:sldId id="913" r:id="rId17"/>
    <p:sldId id="329" r:id="rId18"/>
    <p:sldId id="330" r:id="rId19"/>
    <p:sldId id="331" r:id="rId20"/>
    <p:sldId id="916" r:id="rId21"/>
    <p:sldId id="332" r:id="rId22"/>
    <p:sldId id="333" r:id="rId23"/>
    <p:sldId id="925" r:id="rId24"/>
    <p:sldId id="319" r:id="rId25"/>
    <p:sldId id="907" r:id="rId26"/>
    <p:sldId id="932" r:id="rId27"/>
    <p:sldId id="933" r:id="rId28"/>
    <p:sldId id="934" r:id="rId29"/>
    <p:sldId id="935" r:id="rId30"/>
    <p:sldId id="936" r:id="rId31"/>
    <p:sldId id="937" r:id="rId32"/>
    <p:sldId id="288" r:id="rId33"/>
    <p:sldId id="930" r:id="rId34"/>
    <p:sldId id="284" r:id="rId35"/>
    <p:sldId id="928" r:id="rId36"/>
    <p:sldId id="929" r:id="rId37"/>
    <p:sldId id="283" r:id="rId38"/>
    <p:sldId id="927" r:id="rId39"/>
    <p:sldId id="903" r:id="rId40"/>
    <p:sldId id="917" r:id="rId41"/>
    <p:sldId id="301" r:id="rId42"/>
    <p:sldId id="314" r:id="rId43"/>
    <p:sldId id="308" r:id="rId44"/>
    <p:sldId id="312" r:id="rId45"/>
    <p:sldId id="9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Murphy" initials="J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308E"/>
    <a:srgbClr val="0088B4"/>
    <a:srgbClr val="BE151B"/>
    <a:srgbClr val="532977"/>
    <a:srgbClr val="5DBEA7"/>
    <a:srgbClr val="2D51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1"/>
    <p:restoredTop sz="93399" autoAdjust="0"/>
  </p:normalViewPr>
  <p:slideViewPr>
    <p:cSldViewPr snapToGrid="0" snapToObjects="1">
      <p:cViewPr varScale="1">
        <p:scale>
          <a:sx n="62" d="100"/>
          <a:sy n="62" d="100"/>
        </p:scale>
        <p:origin x="6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elsh\Dropbox\SI2\Data\Proposals%20-%202010%20onward,%20as%20of%203-20-23.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4"/>
          <c:order val="4"/>
          <c:tx>
            <c:strRef>
              <c:f>status!$E$19</c:f>
              <c:strCache>
                <c:ptCount val="1"/>
                <c:pt idx="0">
                  <c:v>Anti ESG</c:v>
                </c:pt>
              </c:strCache>
            </c:strRef>
          </c:tx>
          <c:spPr>
            <a:solidFill>
              <a:schemeClr val="accent1">
                <a:lumMod val="60000"/>
                <a:lumOff val="40000"/>
              </a:schemeClr>
            </a:solidFill>
            <a:ln>
              <a:noFill/>
            </a:ln>
            <a:effectLst/>
          </c:spPr>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status!$E$20:$E$29</c:f>
              <c:numCache>
                <c:formatCode>General</c:formatCode>
                <c:ptCount val="10"/>
                <c:pt idx="0">
                  <c:v>20</c:v>
                </c:pt>
                <c:pt idx="1">
                  <c:v>28</c:v>
                </c:pt>
                <c:pt idx="2">
                  <c:v>10</c:v>
                </c:pt>
                <c:pt idx="3">
                  <c:v>24</c:v>
                </c:pt>
                <c:pt idx="4">
                  <c:v>20</c:v>
                </c:pt>
                <c:pt idx="5">
                  <c:v>18</c:v>
                </c:pt>
                <c:pt idx="6">
                  <c:v>24</c:v>
                </c:pt>
                <c:pt idx="7">
                  <c:v>29</c:v>
                </c:pt>
                <c:pt idx="8">
                  <c:v>45</c:v>
                </c:pt>
                <c:pt idx="9">
                  <c:v>48</c:v>
                </c:pt>
              </c:numCache>
            </c:numRef>
          </c:val>
          <c:extLst>
            <c:ext xmlns:c16="http://schemas.microsoft.com/office/drawing/2014/chart" uri="{C3380CC4-5D6E-409C-BE32-E72D297353CC}">
              <c16:uniqueId val="{00000000-E1D4-4D93-88E6-DB243ACC8656}"/>
            </c:ext>
          </c:extLst>
        </c:ser>
        <c:dLbls>
          <c:showLegendKey val="0"/>
          <c:showVal val="0"/>
          <c:showCatName val="0"/>
          <c:showSerName val="0"/>
          <c:showPercent val="0"/>
          <c:showBubbleSize val="0"/>
        </c:dLbls>
        <c:axId val="1162950127"/>
        <c:axId val="107034640"/>
      </c:areaChart>
      <c:barChart>
        <c:barDir val="col"/>
        <c:grouping val="stacked"/>
        <c:varyColors val="0"/>
        <c:ser>
          <c:idx val="0"/>
          <c:order val="0"/>
          <c:tx>
            <c:strRef>
              <c:f>status!$B$19</c:f>
              <c:strCache>
                <c:ptCount val="1"/>
                <c:pt idx="0">
                  <c:v>omitted</c:v>
                </c:pt>
              </c:strCache>
            </c:strRef>
          </c:tx>
          <c:spPr>
            <a:solidFill>
              <a:srgbClr val="C00000"/>
            </a:solidFill>
            <a:ln>
              <a:noFill/>
            </a:ln>
            <a:effectLst/>
          </c:spPr>
          <c:invertIfNegative val="0"/>
          <c:dPt>
            <c:idx val="9"/>
            <c:invertIfNegative val="0"/>
            <c:bubble3D val="0"/>
            <c:spPr>
              <a:pattFill prst="dkUpDiag">
                <a:fgClr>
                  <a:srgbClr val="C00000"/>
                </a:fgClr>
                <a:bgClr>
                  <a:schemeClr val="bg1"/>
                </a:bgClr>
              </a:pattFill>
              <a:ln>
                <a:solidFill>
                  <a:srgbClr val="C00000"/>
                </a:solidFill>
              </a:ln>
              <a:effectLst/>
            </c:spPr>
            <c:extLst>
              <c:ext xmlns:c16="http://schemas.microsoft.com/office/drawing/2014/chart" uri="{C3380CC4-5D6E-409C-BE32-E72D297353CC}">
                <c16:uniqueId val="{00000007-E1D4-4D93-88E6-DB243ACC8656}"/>
              </c:ext>
            </c:extLst>
          </c:dPt>
          <c:dLbls>
            <c:dLbl>
              <c:idx val="7"/>
              <c:layout>
                <c:manualLayout>
                  <c:x val="1.6963342113804583E-2"/>
                  <c:y val="5.0543973959669593E-2"/>
                </c:manualLayout>
              </c:layout>
              <c:tx>
                <c:rich>
                  <a:bodyPr/>
                  <a:lstStyle/>
                  <a:p>
                    <a:fld id="{66456542-DFE1-4726-8AE8-4781419B97AF}"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C44-4C97-984D-4C6F35DD50F1}"/>
                </c:ext>
              </c:extLst>
            </c:dLbl>
            <c:dLbl>
              <c:idx val="8"/>
              <c:layout>
                <c:manualLayout>
                  <c:x val="2.4502605275495509E-2"/>
                  <c:y val="2.9731749388041E-2"/>
                </c:manualLayout>
              </c:layout>
              <c:tx>
                <c:rich>
                  <a:bodyPr/>
                  <a:lstStyle/>
                  <a:p>
                    <a:fld id="{8701F577-6505-4E1A-897A-EE7CAB2221BB}"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C44-4C97-984D-4C6F35DD50F1}"/>
                </c:ext>
              </c:extLst>
            </c:dLbl>
            <c:dLbl>
              <c:idx val="9"/>
              <c:layout>
                <c:manualLayout>
                  <c:x val="3.581150001803176E-2"/>
                  <c:y val="-2.6758574449237009E-2"/>
                </c:manualLayout>
              </c:layout>
              <c:tx>
                <c:rich>
                  <a:bodyPr/>
                  <a:lstStyle/>
                  <a:p>
                    <a:fld id="{ACBD3F15-A2B0-47D9-B1E2-1BB7229FAEA0}"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1D4-4D93-88E6-DB243ACC8656}"/>
                </c:ext>
              </c:extLst>
            </c:dLbl>
            <c:spPr>
              <a:solidFill>
                <a:srgbClr val="C00000"/>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status!$B$20:$B$29</c:f>
              <c:numCache>
                <c:formatCode>General</c:formatCode>
                <c:ptCount val="10"/>
                <c:pt idx="0">
                  <c:v>46</c:v>
                </c:pt>
                <c:pt idx="1">
                  <c:v>60</c:v>
                </c:pt>
                <c:pt idx="2">
                  <c:v>45</c:v>
                </c:pt>
                <c:pt idx="3">
                  <c:v>77</c:v>
                </c:pt>
                <c:pt idx="4">
                  <c:v>65</c:v>
                </c:pt>
                <c:pt idx="5">
                  <c:v>56</c:v>
                </c:pt>
                <c:pt idx="6">
                  <c:v>68</c:v>
                </c:pt>
                <c:pt idx="7">
                  <c:v>81</c:v>
                </c:pt>
                <c:pt idx="8">
                  <c:v>39</c:v>
                </c:pt>
                <c:pt idx="9">
                  <c:v>18</c:v>
                </c:pt>
              </c:numCache>
            </c:numRef>
          </c:val>
          <c:extLst>
            <c:ext xmlns:c16="http://schemas.microsoft.com/office/drawing/2014/chart" uri="{C3380CC4-5D6E-409C-BE32-E72D297353CC}">
              <c16:uniqueId val="{00000001-E1D4-4D93-88E6-DB243ACC8656}"/>
            </c:ext>
          </c:extLst>
        </c:ser>
        <c:ser>
          <c:idx val="1"/>
          <c:order val="1"/>
          <c:tx>
            <c:strRef>
              <c:f>status!$C$19</c:f>
              <c:strCache>
                <c:ptCount val="1"/>
                <c:pt idx="0">
                  <c:v>voted/pending</c:v>
                </c:pt>
              </c:strCache>
            </c:strRef>
          </c:tx>
          <c:spPr>
            <a:solidFill>
              <a:schemeClr val="tx1"/>
            </a:solidFill>
            <a:ln>
              <a:noFill/>
            </a:ln>
            <a:effectLst/>
          </c:spPr>
          <c:invertIfNegative val="0"/>
          <c:dPt>
            <c:idx val="9"/>
            <c:invertIfNegative val="0"/>
            <c:bubble3D val="0"/>
            <c:spPr>
              <a:pattFill prst="dkUpDiag">
                <a:fgClr>
                  <a:schemeClr val="tx1"/>
                </a:fgClr>
                <a:bgClr>
                  <a:schemeClr val="bg1"/>
                </a:bgClr>
              </a:pattFill>
              <a:ln>
                <a:solidFill>
                  <a:schemeClr val="accent3"/>
                </a:solidFill>
              </a:ln>
              <a:effectLst/>
            </c:spPr>
            <c:extLst>
              <c:ext xmlns:c16="http://schemas.microsoft.com/office/drawing/2014/chart" uri="{C3380CC4-5D6E-409C-BE32-E72D297353CC}">
                <c16:uniqueId val="{00000006-E1D4-4D93-88E6-DB243ACC8656}"/>
              </c:ext>
            </c:extLst>
          </c:dPt>
          <c:dLbls>
            <c:dLbl>
              <c:idx val="7"/>
              <c:tx>
                <c:rich>
                  <a:bodyPr/>
                  <a:lstStyle/>
                  <a:p>
                    <a:fld id="{02F00A89-10FF-4365-8EB8-19D67A2BFCE7}"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C44-4C97-984D-4C6F35DD50F1}"/>
                </c:ext>
              </c:extLst>
            </c:dLbl>
            <c:dLbl>
              <c:idx val="8"/>
              <c:tx>
                <c:rich>
                  <a:bodyPr/>
                  <a:lstStyle/>
                  <a:p>
                    <a:fld id="{5C7001C5-CBE4-4D37-A01C-2A5748872461}"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1D4-4D93-88E6-DB243ACC8656}"/>
                </c:ext>
              </c:extLst>
            </c:dLbl>
            <c:dLbl>
              <c:idx val="9"/>
              <c:layout>
                <c:manualLayout>
                  <c:x val="2.6387421065918241E-2"/>
                  <c:y val="-2.3785399510432854E-2"/>
                </c:manualLayout>
              </c:layout>
              <c:tx>
                <c:rich>
                  <a:bodyPr/>
                  <a:lstStyle/>
                  <a:p>
                    <a:fld id="{DD5B6A85-236C-4052-81D1-E7679FD3E4D9}"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1D4-4D93-88E6-DB243ACC8656}"/>
                </c:ext>
              </c:extLst>
            </c:dLbl>
            <c:spPr>
              <a:solidFill>
                <a:schemeClr val="accent3"/>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status!$C$20:$C$29</c:f>
              <c:numCache>
                <c:formatCode>General</c:formatCode>
                <c:ptCount val="10"/>
                <c:pt idx="0">
                  <c:v>217</c:v>
                </c:pt>
                <c:pt idx="1">
                  <c:v>221</c:v>
                </c:pt>
                <c:pt idx="2">
                  <c:v>243</c:v>
                </c:pt>
                <c:pt idx="3">
                  <c:v>237</c:v>
                </c:pt>
                <c:pt idx="4">
                  <c:v>178</c:v>
                </c:pt>
                <c:pt idx="5">
                  <c:v>187</c:v>
                </c:pt>
                <c:pt idx="6">
                  <c:v>189</c:v>
                </c:pt>
                <c:pt idx="7">
                  <c:v>195</c:v>
                </c:pt>
                <c:pt idx="8">
                  <c:v>316</c:v>
                </c:pt>
                <c:pt idx="9">
                  <c:v>424</c:v>
                </c:pt>
              </c:numCache>
            </c:numRef>
          </c:val>
          <c:extLst>
            <c:ext xmlns:c16="http://schemas.microsoft.com/office/drawing/2014/chart" uri="{C3380CC4-5D6E-409C-BE32-E72D297353CC}">
              <c16:uniqueId val="{00000002-E1D4-4D93-88E6-DB243ACC8656}"/>
            </c:ext>
          </c:extLst>
        </c:ser>
        <c:ser>
          <c:idx val="2"/>
          <c:order val="2"/>
          <c:tx>
            <c:strRef>
              <c:f>status!$D$19</c:f>
              <c:strCache>
                <c:ptCount val="1"/>
                <c:pt idx="0">
                  <c:v>withdrawn</c:v>
                </c:pt>
              </c:strCache>
            </c:strRef>
          </c:tx>
          <c:spPr>
            <a:solidFill>
              <a:schemeClr val="accent6"/>
            </a:solidFill>
            <a:ln>
              <a:noFill/>
            </a:ln>
            <a:effectLst/>
          </c:spPr>
          <c:invertIfNegative val="0"/>
          <c:dPt>
            <c:idx val="9"/>
            <c:invertIfNegative val="0"/>
            <c:bubble3D val="0"/>
            <c:spPr>
              <a:pattFill prst="dkUpDiag">
                <a:fgClr>
                  <a:schemeClr val="accent6"/>
                </a:fgClr>
                <a:bgClr>
                  <a:schemeClr val="bg1"/>
                </a:bgClr>
              </a:pattFill>
              <a:ln>
                <a:solidFill>
                  <a:schemeClr val="accent6"/>
                </a:solidFill>
              </a:ln>
              <a:effectLst/>
            </c:spPr>
            <c:extLst>
              <c:ext xmlns:c16="http://schemas.microsoft.com/office/drawing/2014/chart" uri="{C3380CC4-5D6E-409C-BE32-E72D297353CC}">
                <c16:uniqueId val="{00000005-E1D4-4D93-88E6-DB243ACC8656}"/>
              </c:ext>
            </c:extLst>
          </c:dPt>
          <c:dLbls>
            <c:dLbl>
              <c:idx val="7"/>
              <c:tx>
                <c:rich>
                  <a:bodyPr/>
                  <a:lstStyle/>
                  <a:p>
                    <a:fld id="{59A46D1E-E11D-44D1-9672-C8980F421293}"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C44-4C97-984D-4C6F35DD50F1}"/>
                </c:ext>
              </c:extLst>
            </c:dLbl>
            <c:dLbl>
              <c:idx val="8"/>
              <c:tx>
                <c:rich>
                  <a:bodyPr/>
                  <a:lstStyle/>
                  <a:p>
                    <a:fld id="{D7BED4A9-38FB-4BB7-8463-4B881D9563C8}"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1D4-4D93-88E6-DB243ACC8656}"/>
                </c:ext>
              </c:extLst>
            </c:dLbl>
            <c:dLbl>
              <c:idx val="9"/>
              <c:layout>
                <c:manualLayout>
                  <c:x val="2.6387421065918241E-2"/>
                  <c:y val="-2.9731749388040999E-3"/>
                </c:manualLayout>
              </c:layout>
              <c:tx>
                <c:rich>
                  <a:bodyPr/>
                  <a:lstStyle/>
                  <a:p>
                    <a:fld id="{82BCE0D5-39BF-4BFF-AD03-B4AB42A34135}"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1D4-4D93-88E6-DB243ACC8656}"/>
                </c:ext>
              </c:extLst>
            </c:dLbl>
            <c:spPr>
              <a:solidFill>
                <a:schemeClr val="accent6"/>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status!$A$20:$A$29</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status!$D$20:$D$29</c:f>
              <c:numCache>
                <c:formatCode>General</c:formatCode>
                <c:ptCount val="10"/>
                <c:pt idx="0">
                  <c:v>181</c:v>
                </c:pt>
                <c:pt idx="1">
                  <c:v>178</c:v>
                </c:pt>
                <c:pt idx="2">
                  <c:v>139</c:v>
                </c:pt>
                <c:pt idx="3">
                  <c:v>173</c:v>
                </c:pt>
                <c:pt idx="4">
                  <c:v>210</c:v>
                </c:pt>
                <c:pt idx="5">
                  <c:v>205</c:v>
                </c:pt>
                <c:pt idx="6">
                  <c:v>202</c:v>
                </c:pt>
                <c:pt idx="7">
                  <c:v>221</c:v>
                </c:pt>
                <c:pt idx="8">
                  <c:v>273</c:v>
                </c:pt>
                <c:pt idx="9">
                  <c:v>124</c:v>
                </c:pt>
              </c:numCache>
            </c:numRef>
          </c:val>
          <c:extLst>
            <c:ext xmlns:c16="http://schemas.microsoft.com/office/drawing/2014/chart" uri="{C3380CC4-5D6E-409C-BE32-E72D297353CC}">
              <c16:uniqueId val="{00000003-E1D4-4D93-88E6-DB243ACC8656}"/>
            </c:ext>
          </c:extLst>
        </c:ser>
        <c:dLbls>
          <c:showLegendKey val="0"/>
          <c:showVal val="0"/>
          <c:showCatName val="0"/>
          <c:showSerName val="0"/>
          <c:showPercent val="0"/>
          <c:showBubbleSize val="0"/>
        </c:dLbls>
        <c:gapWidth val="150"/>
        <c:overlap val="100"/>
        <c:axId val="1162950127"/>
        <c:axId val="107034640"/>
        <c:extLst>
          <c:ext xmlns:c15="http://schemas.microsoft.com/office/drawing/2012/chart" uri="{02D57815-91ED-43cb-92C2-25804820EDAC}">
            <c15:filteredBarSeries>
              <c15:ser>
                <c:idx val="3"/>
                <c:order val="3"/>
                <c:tx>
                  <c:strRef>
                    <c:extLst>
                      <c:ext uri="{02D57815-91ED-43cb-92C2-25804820EDAC}">
                        <c15:formulaRef>
                          <c15:sqref>status!#REF!</c15:sqref>
                        </c15:formulaRef>
                      </c:ext>
                    </c:extLst>
                    <c:strCache>
                      <c:ptCount val="1"/>
                      <c:pt idx="0">
                        <c:v>#REF!</c:v>
                      </c:pt>
                    </c:strCache>
                  </c:strRef>
                </c:tx>
                <c:spPr>
                  <a:solidFill>
                    <a:schemeClr val="accent4"/>
                  </a:solidFill>
                  <a:ln>
                    <a:noFill/>
                  </a:ln>
                  <a:effectLst/>
                </c:spPr>
                <c:invertIfNegative val="0"/>
                <c:cat>
                  <c:numRef>
                    <c:extLst>
                      <c:ext uri="{02D57815-91ED-43cb-92C2-25804820EDAC}">
                        <c15:formulaRef>
                          <c15:sqref>status!$A$20:$A$29</c15:sqref>
                        </c15:formulaRef>
                      </c:ext>
                    </c:extLst>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extLst>
                      <c:ext uri="{02D57815-91ED-43cb-92C2-25804820EDAC}">
                        <c15:formulaRef>
                          <c15:sqref>status!#REF!</c15:sqref>
                        </c15:formulaRef>
                      </c:ext>
                    </c:extLst>
                    <c:numCache>
                      <c:formatCode>General</c:formatCode>
                      <c:ptCount val="1"/>
                      <c:pt idx="0">
                        <c:v>1</c:v>
                      </c:pt>
                    </c:numCache>
                  </c:numRef>
                </c:val>
                <c:extLst>
                  <c:ext xmlns:c16="http://schemas.microsoft.com/office/drawing/2014/chart" uri="{C3380CC4-5D6E-409C-BE32-E72D297353CC}">
                    <c16:uniqueId val="{00000004-E1D4-4D93-88E6-DB243ACC8656}"/>
                  </c:ext>
                </c:extLst>
              </c15:ser>
            </c15:filteredBarSeries>
          </c:ext>
        </c:extLst>
      </c:barChart>
      <c:catAx>
        <c:axId val="1162950127"/>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As of March 20, 2023; excludes 48 not voted for other</a:t>
                </a:r>
                <a:r>
                  <a:rPr lang="en-US" sz="1200" i="1" baseline="0" dirty="0"/>
                  <a:t> reasons</a:t>
                </a:r>
                <a:endParaRPr lang="en-US" sz="1200" i="1" dirty="0"/>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7034640"/>
        <c:crosses val="autoZero"/>
        <c:auto val="1"/>
        <c:lblAlgn val="ctr"/>
        <c:lblOffset val="100"/>
        <c:noMultiLvlLbl val="0"/>
      </c:catAx>
      <c:valAx>
        <c:axId val="107034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 proposals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62950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Sheet1!$A$18</c:f>
              <c:strCache>
                <c:ptCount val="1"/>
                <c:pt idx="0">
                  <c:v># not challenged</c:v>
                </c:pt>
              </c:strCache>
            </c:strRef>
          </c:tx>
          <c:spPr>
            <a:solidFill>
              <a:schemeClr val="accent1"/>
            </a:solidFill>
            <a:ln>
              <a:noFill/>
            </a:ln>
            <a:effectLst/>
          </c:spP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Sheet1!$B$18:$O$18</c:f>
              <c:numCache>
                <c:formatCode>General</c:formatCode>
                <c:ptCount val="14"/>
                <c:pt idx="0">
                  <c:v>295</c:v>
                </c:pt>
                <c:pt idx="1">
                  <c:v>273</c:v>
                </c:pt>
                <c:pt idx="2">
                  <c:v>276</c:v>
                </c:pt>
                <c:pt idx="3">
                  <c:v>297</c:v>
                </c:pt>
                <c:pt idx="4">
                  <c:v>340</c:v>
                </c:pt>
                <c:pt idx="5">
                  <c:v>330</c:v>
                </c:pt>
                <c:pt idx="6">
                  <c:v>334</c:v>
                </c:pt>
                <c:pt idx="7">
                  <c:v>367</c:v>
                </c:pt>
                <c:pt idx="8">
                  <c:v>327</c:v>
                </c:pt>
                <c:pt idx="9">
                  <c:v>326</c:v>
                </c:pt>
                <c:pt idx="10">
                  <c:v>338</c:v>
                </c:pt>
                <c:pt idx="11">
                  <c:v>339</c:v>
                </c:pt>
                <c:pt idx="12">
                  <c:v>464</c:v>
                </c:pt>
                <c:pt idx="13">
                  <c:v>462</c:v>
                </c:pt>
              </c:numCache>
            </c:numRef>
          </c:val>
          <c:extLst>
            <c:ext xmlns:c16="http://schemas.microsoft.com/office/drawing/2014/chart" uri="{C3380CC4-5D6E-409C-BE32-E72D297353CC}">
              <c16:uniqueId val="{00000000-4744-430D-960D-BF723D206772}"/>
            </c:ext>
          </c:extLst>
        </c:ser>
        <c:ser>
          <c:idx val="1"/>
          <c:order val="1"/>
          <c:tx>
            <c:strRef>
              <c:f>Sheet1!$A$19</c:f>
              <c:strCache>
                <c:ptCount val="1"/>
                <c:pt idx="0">
                  <c:v># challenged</c:v>
                </c:pt>
              </c:strCache>
            </c:strRef>
          </c:tx>
          <c:spPr>
            <a:solidFill>
              <a:schemeClr val="accent2"/>
            </a:solidFill>
            <a:ln>
              <a:noFill/>
            </a:ln>
            <a:effectLst/>
          </c:spP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Sheet1!$B$19:$O$19</c:f>
              <c:numCache>
                <c:formatCode>General</c:formatCode>
                <c:ptCount val="14"/>
                <c:pt idx="0">
                  <c:v>112</c:v>
                </c:pt>
                <c:pt idx="1">
                  <c:v>135</c:v>
                </c:pt>
                <c:pt idx="2">
                  <c:v>119</c:v>
                </c:pt>
                <c:pt idx="3">
                  <c:v>107</c:v>
                </c:pt>
                <c:pt idx="4">
                  <c:v>113</c:v>
                </c:pt>
                <c:pt idx="5">
                  <c:v>132</c:v>
                </c:pt>
                <c:pt idx="6">
                  <c:v>98</c:v>
                </c:pt>
                <c:pt idx="7">
                  <c:v>127</c:v>
                </c:pt>
                <c:pt idx="8">
                  <c:v>134</c:v>
                </c:pt>
                <c:pt idx="9">
                  <c:v>130</c:v>
                </c:pt>
                <c:pt idx="10">
                  <c:v>123</c:v>
                </c:pt>
                <c:pt idx="11">
                  <c:v>160</c:v>
                </c:pt>
                <c:pt idx="12">
                  <c:v>166</c:v>
                </c:pt>
                <c:pt idx="13">
                  <c:v>107</c:v>
                </c:pt>
              </c:numCache>
            </c:numRef>
          </c:val>
          <c:extLst>
            <c:ext xmlns:c16="http://schemas.microsoft.com/office/drawing/2014/chart" uri="{C3380CC4-5D6E-409C-BE32-E72D297353CC}">
              <c16:uniqueId val="{00000001-4744-430D-960D-BF723D206772}"/>
            </c:ext>
          </c:extLst>
        </c:ser>
        <c:dLbls>
          <c:showLegendKey val="0"/>
          <c:showVal val="0"/>
          <c:showCatName val="0"/>
          <c:showSerName val="0"/>
          <c:showPercent val="0"/>
          <c:showBubbleSize val="0"/>
        </c:dLbls>
        <c:axId val="1392482368"/>
        <c:axId val="1469127664"/>
      </c:areaChart>
      <c:lineChart>
        <c:grouping val="standard"/>
        <c:varyColors val="0"/>
        <c:ser>
          <c:idx val="2"/>
          <c:order val="2"/>
          <c:tx>
            <c:strRef>
              <c:f>Sheet1!$A$20</c:f>
              <c:strCache>
                <c:ptCount val="1"/>
                <c:pt idx="0">
                  <c:v>% of total challenged</c:v>
                </c:pt>
              </c:strCache>
            </c:strRef>
          </c:tx>
          <c:spPr>
            <a:ln w="28575" cap="rnd">
              <a:solidFill>
                <a:schemeClr val="tx1"/>
              </a:solidFill>
              <a:round/>
            </a:ln>
            <a:effectLst/>
          </c:spPr>
          <c:marker>
            <c:symbol val="none"/>
          </c:marke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Sheet1!$B$20:$O$20</c:f>
              <c:numCache>
                <c:formatCode>0%</c:formatCode>
                <c:ptCount val="14"/>
                <c:pt idx="0">
                  <c:v>0.27518427518427518</c:v>
                </c:pt>
                <c:pt idx="1">
                  <c:v>0.33088235294117646</c:v>
                </c:pt>
                <c:pt idx="2">
                  <c:v>0.30126582278481012</c:v>
                </c:pt>
                <c:pt idx="3">
                  <c:v>0.26485148514851486</c:v>
                </c:pt>
                <c:pt idx="4">
                  <c:v>0.24944812362030905</c:v>
                </c:pt>
                <c:pt idx="5">
                  <c:v>0.2857142857142857</c:v>
                </c:pt>
                <c:pt idx="6">
                  <c:v>0.22685185185185186</c:v>
                </c:pt>
                <c:pt idx="7">
                  <c:v>0.25708502024291496</c:v>
                </c:pt>
                <c:pt idx="8">
                  <c:v>0.29067245119305857</c:v>
                </c:pt>
                <c:pt idx="9">
                  <c:v>0.28508771929824561</c:v>
                </c:pt>
                <c:pt idx="10">
                  <c:v>0.26681127982646419</c:v>
                </c:pt>
                <c:pt idx="11">
                  <c:v>0.32064128256513025</c:v>
                </c:pt>
                <c:pt idx="12">
                  <c:v>0.2634920634920635</c:v>
                </c:pt>
                <c:pt idx="13">
                  <c:v>0.18804920913884007</c:v>
                </c:pt>
              </c:numCache>
            </c:numRef>
          </c:val>
          <c:smooth val="0"/>
          <c:extLst>
            <c:ext xmlns:c16="http://schemas.microsoft.com/office/drawing/2014/chart" uri="{C3380CC4-5D6E-409C-BE32-E72D297353CC}">
              <c16:uniqueId val="{00000002-4744-430D-960D-BF723D206772}"/>
            </c:ext>
          </c:extLst>
        </c:ser>
        <c:ser>
          <c:idx val="3"/>
          <c:order val="3"/>
          <c:tx>
            <c:strRef>
              <c:f>Sheet1!$A$21</c:f>
              <c:strCache>
                <c:ptCount val="1"/>
                <c:pt idx="0">
                  <c:v>% of challenges successful</c:v>
                </c:pt>
              </c:strCache>
            </c:strRef>
          </c:tx>
          <c:spPr>
            <a:ln w="28575" cap="rnd">
              <a:solidFill>
                <a:srgbClr val="FF0000"/>
              </a:solidFill>
              <a:round/>
            </a:ln>
            <a:effectLst/>
          </c:spPr>
          <c:marker>
            <c:symbol val="none"/>
          </c:marker>
          <c:cat>
            <c:numRef>
              <c:f>Sheet1!$B$16:$O$16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Sheet1!$B$21:$O$21</c:f>
              <c:numCache>
                <c:formatCode>0%</c:formatCode>
                <c:ptCount val="14"/>
                <c:pt idx="0">
                  <c:v>0.5803571428571429</c:v>
                </c:pt>
                <c:pt idx="1">
                  <c:v>0.51111111111111107</c:v>
                </c:pt>
                <c:pt idx="2">
                  <c:v>0.52100840336134457</c:v>
                </c:pt>
                <c:pt idx="3">
                  <c:v>0.44859813084112149</c:v>
                </c:pt>
                <c:pt idx="4">
                  <c:v>0.41592920353982299</c:v>
                </c:pt>
                <c:pt idx="5">
                  <c:v>0.44696969696969696</c:v>
                </c:pt>
                <c:pt idx="6">
                  <c:v>0.43877551020408162</c:v>
                </c:pt>
                <c:pt idx="7">
                  <c:v>0.58267716535433067</c:v>
                </c:pt>
                <c:pt idx="8">
                  <c:v>0.48507462686567165</c:v>
                </c:pt>
                <c:pt idx="9">
                  <c:v>0.43076923076923079</c:v>
                </c:pt>
                <c:pt idx="10">
                  <c:v>0.53658536585365857</c:v>
                </c:pt>
                <c:pt idx="11">
                  <c:v>0.48749999999999999</c:v>
                </c:pt>
                <c:pt idx="12">
                  <c:v>0.2289156626506024</c:v>
                </c:pt>
                <c:pt idx="13">
                  <c:v>0.17757009345794392</c:v>
                </c:pt>
              </c:numCache>
            </c:numRef>
          </c:val>
          <c:smooth val="0"/>
          <c:extLst>
            <c:ext xmlns:c16="http://schemas.microsoft.com/office/drawing/2014/chart" uri="{C3380CC4-5D6E-409C-BE32-E72D297353CC}">
              <c16:uniqueId val="{00000003-4744-430D-960D-BF723D206772}"/>
            </c:ext>
          </c:extLst>
        </c:ser>
        <c:dLbls>
          <c:showLegendKey val="0"/>
          <c:showVal val="0"/>
          <c:showCatName val="0"/>
          <c:showSerName val="0"/>
          <c:showPercent val="0"/>
          <c:showBubbleSize val="0"/>
        </c:dLbls>
        <c:marker val="1"/>
        <c:smooth val="0"/>
        <c:axId val="1403589936"/>
        <c:axId val="1396043600"/>
      </c:lineChart>
      <c:catAx>
        <c:axId val="1392482368"/>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Source:  Si2 analysis of SEC data on social &amp; environmental shareholder resolutions. </a:t>
                </a:r>
              </a:p>
              <a:p>
                <a:pPr>
                  <a:defRPr sz="1200" i="1"/>
                </a:pPr>
                <a:r>
                  <a:rPr lang="en-US" sz="1200" i="1" dirty="0"/>
                  <a:t>Data as of 20 March 2023; 50 challenges not yet decided for 2023.</a:t>
                </a:r>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69127664"/>
        <c:crosses val="autoZero"/>
        <c:auto val="1"/>
        <c:lblAlgn val="ctr"/>
        <c:lblOffset val="100"/>
        <c:noMultiLvlLbl val="0"/>
      </c:catAx>
      <c:valAx>
        <c:axId val="1469127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proposals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92482368"/>
        <c:crosses val="autoZero"/>
        <c:crossBetween val="between"/>
      </c:valAx>
      <c:valAx>
        <c:axId val="1396043600"/>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03589936"/>
        <c:crosses val="max"/>
        <c:crossBetween val="between"/>
      </c:valAx>
      <c:catAx>
        <c:axId val="1403589936"/>
        <c:scaling>
          <c:orientation val="minMax"/>
        </c:scaling>
        <c:delete val="1"/>
        <c:axPos val="b"/>
        <c:numFmt formatCode="General" sourceLinked="1"/>
        <c:majorTickMark val="out"/>
        <c:minorTickMark val="none"/>
        <c:tickLblPos val="nextTo"/>
        <c:crossAx val="13960436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majorities!$A$18</c:f>
              <c:strCache>
                <c:ptCount val="1"/>
                <c:pt idx="0">
                  <c:v>Corporate Political Influence</c:v>
                </c:pt>
              </c:strCache>
            </c:strRef>
          </c:tx>
          <c:spPr>
            <a:solidFill>
              <a:schemeClr val="accent1"/>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46-47EF-9B4A-983B1D73528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majorities!$B$18:$K$18</c:f>
              <c:numCache>
                <c:formatCode>General</c:formatCode>
                <c:ptCount val="10"/>
                <c:pt idx="0">
                  <c:v>2</c:v>
                </c:pt>
                <c:pt idx="1">
                  <c:v>6</c:v>
                </c:pt>
                <c:pt idx="3">
                  <c:v>2</c:v>
                </c:pt>
                <c:pt idx="6">
                  <c:v>3</c:v>
                </c:pt>
                <c:pt idx="7">
                  <c:v>7</c:v>
                </c:pt>
                <c:pt idx="8">
                  <c:v>15</c:v>
                </c:pt>
                <c:pt idx="9">
                  <c:v>5</c:v>
                </c:pt>
              </c:numCache>
            </c:numRef>
          </c:val>
          <c:extLst>
            <c:ext xmlns:c16="http://schemas.microsoft.com/office/drawing/2014/chart" uri="{C3380CC4-5D6E-409C-BE32-E72D297353CC}">
              <c16:uniqueId val="{00000000-D846-47EF-9B4A-983B1D73528C}"/>
            </c:ext>
          </c:extLst>
        </c:ser>
        <c:ser>
          <c:idx val="1"/>
          <c:order val="1"/>
          <c:tx>
            <c:strRef>
              <c:f>majorities!$A$19</c:f>
              <c:strCache>
                <c:ptCount val="1"/>
                <c:pt idx="0">
                  <c:v>Environment</c:v>
                </c:pt>
              </c:strCache>
            </c:strRef>
          </c:tx>
          <c:spPr>
            <a:solidFill>
              <a:schemeClr val="accent2"/>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46-47EF-9B4A-983B1D73528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majorities!$B$19:$K$19</c:f>
              <c:numCache>
                <c:formatCode>General</c:formatCode>
                <c:ptCount val="10"/>
                <c:pt idx="0">
                  <c:v>1</c:v>
                </c:pt>
                <c:pt idx="1">
                  <c:v>1</c:v>
                </c:pt>
                <c:pt idx="2">
                  <c:v>0</c:v>
                </c:pt>
                <c:pt idx="3">
                  <c:v>2</c:v>
                </c:pt>
                <c:pt idx="4">
                  <c:v>3</c:v>
                </c:pt>
                <c:pt idx="5">
                  <c:v>5</c:v>
                </c:pt>
                <c:pt idx="6">
                  <c:v>0</c:v>
                </c:pt>
                <c:pt idx="7">
                  <c:v>5</c:v>
                </c:pt>
                <c:pt idx="8">
                  <c:v>10</c:v>
                </c:pt>
                <c:pt idx="9">
                  <c:v>16</c:v>
                </c:pt>
              </c:numCache>
            </c:numRef>
          </c:val>
          <c:extLst>
            <c:ext xmlns:c16="http://schemas.microsoft.com/office/drawing/2014/chart" uri="{C3380CC4-5D6E-409C-BE32-E72D297353CC}">
              <c16:uniqueId val="{00000001-D846-47EF-9B4A-983B1D73528C}"/>
            </c:ext>
          </c:extLst>
        </c:ser>
        <c:ser>
          <c:idx val="2"/>
          <c:order val="2"/>
          <c:tx>
            <c:strRef>
              <c:f>majorities!$A$20</c:f>
              <c:strCache>
                <c:ptCount val="1"/>
                <c:pt idx="0">
                  <c:v>Diversity/Equity/Human Rights</c:v>
                </c:pt>
              </c:strCache>
            </c:strRef>
          </c:tx>
          <c:spPr>
            <a:solidFill>
              <a:schemeClr val="accent3"/>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46-47EF-9B4A-983B1D73528C}"/>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majorities!$B$20:$K$20</c:f>
              <c:numCache>
                <c:formatCode>General</c:formatCode>
                <c:ptCount val="10"/>
                <c:pt idx="0">
                  <c:v>0</c:v>
                </c:pt>
                <c:pt idx="1">
                  <c:v>0</c:v>
                </c:pt>
                <c:pt idx="2">
                  <c:v>0</c:v>
                </c:pt>
                <c:pt idx="3">
                  <c:v>2</c:v>
                </c:pt>
                <c:pt idx="4">
                  <c:v>1</c:v>
                </c:pt>
                <c:pt idx="5">
                  <c:v>2</c:v>
                </c:pt>
                <c:pt idx="6">
                  <c:v>3</c:v>
                </c:pt>
                <c:pt idx="7">
                  <c:v>5</c:v>
                </c:pt>
                <c:pt idx="8">
                  <c:v>11</c:v>
                </c:pt>
                <c:pt idx="9">
                  <c:v>16</c:v>
                </c:pt>
              </c:numCache>
            </c:numRef>
          </c:val>
          <c:extLst>
            <c:ext xmlns:c16="http://schemas.microsoft.com/office/drawing/2014/chart" uri="{C3380CC4-5D6E-409C-BE32-E72D297353CC}">
              <c16:uniqueId val="{00000002-D846-47EF-9B4A-983B1D73528C}"/>
            </c:ext>
          </c:extLst>
        </c:ser>
        <c:ser>
          <c:idx val="3"/>
          <c:order val="3"/>
          <c:tx>
            <c:strRef>
              <c:f>majorities!$A$21</c:f>
              <c:strCache>
                <c:ptCount val="1"/>
                <c:pt idx="0">
                  <c:v>Board Oversight/Reporting</c:v>
                </c:pt>
              </c:strCache>
            </c:strRef>
          </c:tx>
          <c:spPr>
            <a:solidFill>
              <a:schemeClr val="accent4"/>
            </a:solidFill>
            <a:ln>
              <a:noFill/>
            </a:ln>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46-47EF-9B4A-983B1D73528C}"/>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majorities!$B$21:$K$21</c:f>
              <c:numCache>
                <c:formatCode>General</c:formatCode>
                <c:ptCount val="10"/>
                <c:pt idx="0">
                  <c:v>2</c:v>
                </c:pt>
                <c:pt idx="1">
                  <c:v>0</c:v>
                </c:pt>
                <c:pt idx="2">
                  <c:v>1</c:v>
                </c:pt>
                <c:pt idx="3">
                  <c:v>3</c:v>
                </c:pt>
                <c:pt idx="4">
                  <c:v>3</c:v>
                </c:pt>
                <c:pt idx="5">
                  <c:v>3</c:v>
                </c:pt>
                <c:pt idx="6">
                  <c:v>1</c:v>
                </c:pt>
                <c:pt idx="7">
                  <c:v>3</c:v>
                </c:pt>
                <c:pt idx="8">
                  <c:v>3</c:v>
                </c:pt>
                <c:pt idx="9">
                  <c:v>0</c:v>
                </c:pt>
              </c:numCache>
            </c:numRef>
          </c:val>
          <c:extLst>
            <c:ext xmlns:c16="http://schemas.microsoft.com/office/drawing/2014/chart" uri="{C3380CC4-5D6E-409C-BE32-E72D297353CC}">
              <c16:uniqueId val="{00000003-D846-47EF-9B4A-983B1D73528C}"/>
            </c:ext>
          </c:extLst>
        </c:ser>
        <c:ser>
          <c:idx val="4"/>
          <c:order val="4"/>
          <c:tx>
            <c:strRef>
              <c:f>majorities!$A$22</c:f>
              <c:strCache>
                <c:ptCount val="1"/>
                <c:pt idx="0">
                  <c:v>Health</c:v>
                </c:pt>
              </c:strCache>
            </c:strRef>
          </c:tx>
          <c:spPr>
            <a:solidFill>
              <a:schemeClr val="accent5"/>
            </a:solidFill>
            <a:ln>
              <a:noFill/>
            </a:ln>
            <a:effectLst/>
          </c:spPr>
          <c:invertIfNegative val="0"/>
          <c:cat>
            <c:numRef>
              <c:f>majorities!$B$17:$K$17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majorities!$B$22:$K$22</c:f>
              <c:numCache>
                <c:formatCode>General</c:formatCode>
                <c:ptCount val="10"/>
                <c:pt idx="5">
                  <c:v>2</c:v>
                </c:pt>
                <c:pt idx="6">
                  <c:v>1</c:v>
                </c:pt>
                <c:pt idx="7">
                  <c:v>1</c:v>
                </c:pt>
              </c:numCache>
            </c:numRef>
          </c:val>
          <c:extLst>
            <c:ext xmlns:c16="http://schemas.microsoft.com/office/drawing/2014/chart" uri="{C3380CC4-5D6E-409C-BE32-E72D297353CC}">
              <c16:uniqueId val="{00000004-D846-47EF-9B4A-983B1D73528C}"/>
            </c:ext>
          </c:extLst>
        </c:ser>
        <c:dLbls>
          <c:showLegendKey val="0"/>
          <c:showVal val="0"/>
          <c:showCatName val="0"/>
          <c:showSerName val="0"/>
          <c:showPercent val="0"/>
          <c:showBubbleSize val="0"/>
        </c:dLbls>
        <c:gapWidth val="150"/>
        <c:overlap val="100"/>
        <c:axId val="500292767"/>
        <c:axId val="107043280"/>
      </c:barChart>
      <c:catAx>
        <c:axId val="500292767"/>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Source:  Si2,</a:t>
                </a:r>
                <a:r>
                  <a:rPr lang="en-US" sz="1200" i="1" baseline="0" dirty="0"/>
                  <a:t> </a:t>
                </a:r>
                <a:r>
                  <a:rPr lang="en-US" sz="1200" i="1" dirty="0"/>
                  <a:t>environmental &amp; social policy proposal votes &gt; 50% of shares cast for and against.</a:t>
                </a:r>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7043280"/>
        <c:crosses val="autoZero"/>
        <c:auto val="1"/>
        <c:lblAlgn val="ctr"/>
        <c:lblOffset val="100"/>
        <c:noMultiLvlLbl val="0"/>
      </c:catAx>
      <c:valAx>
        <c:axId val="107043280"/>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00292767"/>
        <c:crosses val="autoZero"/>
        <c:crossBetween val="between"/>
      </c:valAx>
      <c:spPr>
        <a:noFill/>
        <a:ln>
          <a:noFill/>
        </a:ln>
        <a:effectLst/>
      </c:spPr>
    </c:plotArea>
    <c:legend>
      <c:legendPos val="l"/>
      <c:layout>
        <c:manualLayout>
          <c:xMode val="edge"/>
          <c:yMode val="edge"/>
          <c:x val="6.5530486391387657E-2"/>
          <c:y val="0.10976976229223914"/>
          <c:w val="0.27195983166557702"/>
          <c:h val="0.32456066209389356"/>
        </c:manualLayout>
      </c:layout>
      <c:overlay val="1"/>
      <c:spPr>
        <a:solidFill>
          <a:schemeClr val="bg1"/>
        </a:solidFill>
        <a:ln>
          <a:solidFill>
            <a:schemeClr val="tx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'vote projections'!$B$21</c:f>
              <c:strCache>
                <c:ptCount val="1"/>
                <c:pt idx="0">
                  <c:v>2021</c:v>
                </c:pt>
              </c:strCache>
            </c:strRef>
          </c:tx>
          <c:spPr>
            <a:solidFill>
              <a:schemeClr val="accent3"/>
            </a:solidFill>
            <a:ln>
              <a:noFill/>
            </a:ln>
            <a:effectLst/>
          </c:spPr>
          <c:invertIfNegative val="0"/>
          <c:cat>
            <c:strRef>
              <c:f>'vote projections'!$A$22:$A$27</c:f>
              <c:strCache>
                <c:ptCount val="6"/>
                <c:pt idx="0">
                  <c:v>Environment</c:v>
                </c:pt>
                <c:pt idx="1">
                  <c:v>Corporate Political Influence</c:v>
                </c:pt>
                <c:pt idx="2">
                  <c:v>Human Rights</c:v>
                </c:pt>
                <c:pt idx="3">
                  <c:v>Decent Work/Diversity</c:v>
                </c:pt>
                <c:pt idx="4">
                  <c:v>Health</c:v>
                </c:pt>
                <c:pt idx="5">
                  <c:v>Anti-ESG</c:v>
                </c:pt>
              </c:strCache>
            </c:strRef>
          </c:cat>
          <c:val>
            <c:numRef>
              <c:f>'vote projections'!$B$22:$B$27</c:f>
              <c:numCache>
                <c:formatCode>General</c:formatCode>
                <c:ptCount val="6"/>
                <c:pt idx="0">
                  <c:v>26</c:v>
                </c:pt>
                <c:pt idx="1">
                  <c:v>50</c:v>
                </c:pt>
                <c:pt idx="2">
                  <c:v>26</c:v>
                </c:pt>
                <c:pt idx="3">
                  <c:v>42</c:v>
                </c:pt>
                <c:pt idx="4">
                  <c:v>9</c:v>
                </c:pt>
                <c:pt idx="5">
                  <c:v>8</c:v>
                </c:pt>
              </c:numCache>
            </c:numRef>
          </c:val>
          <c:extLst>
            <c:ext xmlns:c16="http://schemas.microsoft.com/office/drawing/2014/chart" uri="{C3380CC4-5D6E-409C-BE32-E72D297353CC}">
              <c16:uniqueId val="{00000000-BCF2-4DFD-BB0D-369DB929783D}"/>
            </c:ext>
          </c:extLst>
        </c:ser>
        <c:ser>
          <c:idx val="3"/>
          <c:order val="3"/>
          <c:tx>
            <c:strRef>
              <c:f>'vote projections'!$C$21</c:f>
              <c:strCache>
                <c:ptCount val="1"/>
                <c:pt idx="0">
                  <c:v>2022</c:v>
                </c:pt>
              </c:strCache>
            </c:strRef>
          </c:tx>
          <c:spPr>
            <a:solidFill>
              <a:schemeClr val="accent4"/>
            </a:solidFill>
            <a:ln>
              <a:noFill/>
            </a:ln>
            <a:effectLst/>
          </c:spPr>
          <c:invertIfNegative val="0"/>
          <c:cat>
            <c:strRef>
              <c:f>'vote projections'!$A$22:$A$27</c:f>
              <c:strCache>
                <c:ptCount val="6"/>
                <c:pt idx="0">
                  <c:v>Environment</c:v>
                </c:pt>
                <c:pt idx="1">
                  <c:v>Corporate Political Influence</c:v>
                </c:pt>
                <c:pt idx="2">
                  <c:v>Human Rights</c:v>
                </c:pt>
                <c:pt idx="3">
                  <c:v>Decent Work/Diversity</c:v>
                </c:pt>
                <c:pt idx="4">
                  <c:v>Health</c:v>
                </c:pt>
                <c:pt idx="5">
                  <c:v>Anti-ESG</c:v>
                </c:pt>
              </c:strCache>
            </c:strRef>
          </c:cat>
          <c:val>
            <c:numRef>
              <c:f>'vote projections'!$C$22:$C$27</c:f>
              <c:numCache>
                <c:formatCode>General</c:formatCode>
                <c:ptCount val="6"/>
                <c:pt idx="0">
                  <c:v>71</c:v>
                </c:pt>
                <c:pt idx="1">
                  <c:v>58</c:v>
                </c:pt>
                <c:pt idx="2">
                  <c:v>60</c:v>
                </c:pt>
                <c:pt idx="3">
                  <c:v>45</c:v>
                </c:pt>
                <c:pt idx="4">
                  <c:v>20</c:v>
                </c:pt>
                <c:pt idx="5">
                  <c:v>33</c:v>
                </c:pt>
              </c:numCache>
            </c:numRef>
          </c:val>
          <c:extLst>
            <c:ext xmlns:c16="http://schemas.microsoft.com/office/drawing/2014/chart" uri="{C3380CC4-5D6E-409C-BE32-E72D297353CC}">
              <c16:uniqueId val="{00000001-BCF2-4DFD-BB0D-369DB929783D}"/>
            </c:ext>
          </c:extLst>
        </c:ser>
        <c:ser>
          <c:idx val="4"/>
          <c:order val="4"/>
          <c:tx>
            <c:strRef>
              <c:f>'vote projections'!$D$21</c:f>
              <c:strCache>
                <c:ptCount val="1"/>
                <c:pt idx="0">
                  <c:v>2023</c:v>
                </c:pt>
              </c:strCache>
            </c:strRef>
          </c:tx>
          <c:spPr>
            <a:solidFill>
              <a:schemeClr val="accent5"/>
            </a:solidFill>
            <a:ln>
              <a:solidFill>
                <a:schemeClr val="accent1"/>
              </a:solidFill>
            </a:ln>
            <a:effectLst/>
          </c:spPr>
          <c:invertIfNegative val="0"/>
          <c:dPt>
            <c:idx val="5"/>
            <c:invertIfNegative val="0"/>
            <c:bubble3D val="0"/>
            <c:spPr>
              <a:pattFill prst="pct50">
                <a:fgClr>
                  <a:schemeClr val="accent1"/>
                </a:fgClr>
                <a:bgClr>
                  <a:schemeClr val="bg1"/>
                </a:bgClr>
              </a:pattFill>
              <a:ln>
                <a:solidFill>
                  <a:schemeClr val="accent1"/>
                </a:solidFill>
              </a:ln>
              <a:effectLst/>
            </c:spPr>
            <c:extLst>
              <c:ext xmlns:c16="http://schemas.microsoft.com/office/drawing/2014/chart" uri="{C3380CC4-5D6E-409C-BE32-E72D297353CC}">
                <c16:uniqueId val="{00000001-F257-44FE-8837-268CB49DFBE8}"/>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'vote projections'!$A$22:$A$27</c:f>
              <c:strCache>
                <c:ptCount val="6"/>
                <c:pt idx="0">
                  <c:v>Environment</c:v>
                </c:pt>
                <c:pt idx="1">
                  <c:v>Corporate Political Influence</c:v>
                </c:pt>
                <c:pt idx="2">
                  <c:v>Human Rights</c:v>
                </c:pt>
                <c:pt idx="3">
                  <c:v>Decent Work/Diversity</c:v>
                </c:pt>
                <c:pt idx="4">
                  <c:v>Health</c:v>
                </c:pt>
                <c:pt idx="5">
                  <c:v>Anti-ESG</c:v>
                </c:pt>
              </c:strCache>
            </c:strRef>
          </c:cat>
          <c:val>
            <c:numRef>
              <c:f>'vote projections'!$D$22:$D$27</c:f>
              <c:numCache>
                <c:formatCode>General</c:formatCode>
                <c:ptCount val="6"/>
                <c:pt idx="0">
                  <c:v>116</c:v>
                </c:pt>
                <c:pt idx="1">
                  <c:v>79</c:v>
                </c:pt>
                <c:pt idx="2">
                  <c:v>62</c:v>
                </c:pt>
                <c:pt idx="3">
                  <c:v>60</c:v>
                </c:pt>
                <c:pt idx="4">
                  <c:v>31</c:v>
                </c:pt>
                <c:pt idx="5">
                  <c:v>53</c:v>
                </c:pt>
              </c:numCache>
            </c:numRef>
          </c:val>
          <c:extLst>
            <c:ext xmlns:c16="http://schemas.microsoft.com/office/drawing/2014/chart" uri="{C3380CC4-5D6E-409C-BE32-E72D297353CC}">
              <c16:uniqueId val="{00000002-BCF2-4DFD-BB0D-369DB929783D}"/>
            </c:ext>
          </c:extLst>
        </c:ser>
        <c:dLbls>
          <c:showLegendKey val="0"/>
          <c:showVal val="0"/>
          <c:showCatName val="0"/>
          <c:showSerName val="0"/>
          <c:showPercent val="0"/>
          <c:showBubbleSize val="0"/>
        </c:dLbls>
        <c:gapWidth val="219"/>
        <c:overlap val="-27"/>
        <c:axId val="76705168"/>
        <c:axId val="107023600"/>
        <c:extLst>
          <c:ext xmlns:c15="http://schemas.microsoft.com/office/drawing/2012/chart" uri="{02D57815-91ED-43cb-92C2-25804820EDAC}">
            <c15:filteredBarSeries>
              <c15:ser>
                <c:idx val="0"/>
                <c:order val="0"/>
                <c:tx>
                  <c:strRef>
                    <c:extLst>
                      <c:ext uri="{02D57815-91ED-43cb-92C2-25804820EDAC}">
                        <c15:formulaRef>
                          <c15:sqref>'vote projections'!#REF!</c15:sqref>
                        </c15:formulaRef>
                      </c:ext>
                    </c:extLst>
                    <c:strCache>
                      <c:ptCount val="1"/>
                      <c:pt idx="0">
                        <c:v>#REF!</c:v>
                      </c:pt>
                    </c:strCache>
                  </c:strRef>
                </c:tx>
                <c:spPr>
                  <a:solidFill>
                    <a:schemeClr val="accent1"/>
                  </a:solidFill>
                  <a:ln>
                    <a:noFill/>
                  </a:ln>
                  <a:effectLst/>
                </c:spPr>
                <c:invertIfNegative val="0"/>
                <c:cat>
                  <c:strRef>
                    <c:extLst>
                      <c:ext uri="{02D57815-91ED-43cb-92C2-25804820EDAC}">
                        <c15:formulaRef>
                          <c15:sqref>'vote projections'!$A$22:$A$27</c15:sqref>
                        </c15:formulaRef>
                      </c:ext>
                    </c:extLst>
                    <c:strCache>
                      <c:ptCount val="6"/>
                      <c:pt idx="0">
                        <c:v>Environment</c:v>
                      </c:pt>
                      <c:pt idx="1">
                        <c:v>Corporate Political Influence</c:v>
                      </c:pt>
                      <c:pt idx="2">
                        <c:v>Human Rights</c:v>
                      </c:pt>
                      <c:pt idx="3">
                        <c:v>Decent Work/Diversity</c:v>
                      </c:pt>
                      <c:pt idx="4">
                        <c:v>Health</c:v>
                      </c:pt>
                      <c:pt idx="5">
                        <c:v>Anti-ESG</c:v>
                      </c:pt>
                    </c:strCache>
                  </c:strRef>
                </c:cat>
                <c:val>
                  <c:numRef>
                    <c:extLst>
                      <c:ext uri="{02D57815-91ED-43cb-92C2-25804820EDAC}">
                        <c15:formulaRef>
                          <c15:sqref>'vote projections'!#REF!</c15:sqref>
                        </c15:formulaRef>
                      </c:ext>
                    </c:extLst>
                    <c:numCache>
                      <c:formatCode>General</c:formatCode>
                      <c:ptCount val="1"/>
                      <c:pt idx="0">
                        <c:v>1</c:v>
                      </c:pt>
                    </c:numCache>
                  </c:numRef>
                </c:val>
                <c:extLst>
                  <c:ext xmlns:c16="http://schemas.microsoft.com/office/drawing/2014/chart" uri="{C3380CC4-5D6E-409C-BE32-E72D297353CC}">
                    <c16:uniqueId val="{00000003-BCF2-4DFD-BB0D-369DB929783D}"/>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'vote projections'!#REF!</c15:sqref>
                        </c15:formulaRef>
                      </c:ext>
                    </c:extLst>
                    <c:strCache>
                      <c:ptCount val="1"/>
                      <c:pt idx="0">
                        <c:v>#REF!</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'vote projections'!$A$22:$A$27</c15:sqref>
                        </c15:formulaRef>
                      </c:ext>
                    </c:extLst>
                    <c:strCache>
                      <c:ptCount val="6"/>
                      <c:pt idx="0">
                        <c:v>Environment</c:v>
                      </c:pt>
                      <c:pt idx="1">
                        <c:v>Corporate Political Influence</c:v>
                      </c:pt>
                      <c:pt idx="2">
                        <c:v>Human Rights</c:v>
                      </c:pt>
                      <c:pt idx="3">
                        <c:v>Decent Work/Diversity</c:v>
                      </c:pt>
                      <c:pt idx="4">
                        <c:v>Health</c:v>
                      </c:pt>
                      <c:pt idx="5">
                        <c:v>Anti-ESG</c:v>
                      </c:pt>
                    </c:strCache>
                  </c:strRef>
                </c:cat>
                <c:val>
                  <c:numRef>
                    <c:extLst xmlns:c15="http://schemas.microsoft.com/office/drawing/2012/chart">
                      <c:ext xmlns:c15="http://schemas.microsoft.com/office/drawing/2012/chart" uri="{02D57815-91ED-43cb-92C2-25804820EDAC}">
                        <c15:formulaRef>
                          <c15:sqref>'vote projections'!#REF!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BCF2-4DFD-BB0D-369DB929783D}"/>
                  </c:ext>
                </c:extLst>
              </c15:ser>
            </c15:filteredBarSeries>
          </c:ext>
        </c:extLst>
      </c:barChart>
      <c:catAx>
        <c:axId val="76705168"/>
        <c:scaling>
          <c:orientation val="minMax"/>
        </c:scaling>
        <c:delete val="0"/>
        <c:axPos val="b"/>
        <c:title>
          <c:tx>
            <c:rich>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r>
                  <a:rPr lang="en-US" sz="1200" i="1" dirty="0"/>
                  <a:t>As of 20 March 2023, Si2.  Anti-ESG projected from early season filings, which show 60% increase.</a:t>
                </a:r>
              </a:p>
            </c:rich>
          </c:tx>
          <c:overlay val="0"/>
          <c:spPr>
            <a:noFill/>
            <a:ln>
              <a:noFill/>
            </a:ln>
            <a:effectLst/>
          </c:spPr>
          <c:txPr>
            <a:bodyPr rot="0" spcFirstLastPara="1" vertOverflow="ellipsis" vert="horz" wrap="square" anchor="ctr" anchorCtr="1"/>
            <a:lstStyle/>
            <a:p>
              <a:pPr>
                <a:defRPr sz="12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7023600"/>
        <c:crosses val="autoZero"/>
        <c:auto val="1"/>
        <c:lblAlgn val="ctr"/>
        <c:lblOffset val="100"/>
        <c:noMultiLvlLbl val="0"/>
      </c:catAx>
      <c:valAx>
        <c:axId val="107023600"/>
        <c:scaling>
          <c:orientation val="minMax"/>
          <c:max val="12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 proposals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705168"/>
        <c:crosses val="autoZero"/>
        <c:crossBetween val="between"/>
        <c:majorUnit val="25"/>
      </c:valAx>
      <c:spPr>
        <a:noFill/>
        <a:ln>
          <a:noFill/>
        </a:ln>
        <a:effectLst/>
      </c:spPr>
    </c:plotArea>
    <c:legend>
      <c:legendPos val="tr"/>
      <c:overlay val="1"/>
      <c:spPr>
        <a:solidFill>
          <a:schemeClr val="bg1">
            <a:lumMod val="95000"/>
          </a:schemeClr>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1F597-2213-9844-8044-C04E9E059A2B}"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FE991-8801-BF4C-8872-F31F997ACAC2}" type="slidenum">
              <a:rPr lang="en-US" smtClean="0"/>
              <a:t>‹#›</a:t>
            </a:fld>
            <a:endParaRPr lang="en-US"/>
          </a:p>
        </p:txBody>
      </p:sp>
    </p:spTree>
    <p:extLst>
      <p:ext uri="{BB962C8B-B14F-4D97-AF65-F5344CB8AC3E}">
        <p14:creationId xmlns:p14="http://schemas.microsoft.com/office/powerpoint/2010/main" val="397794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13824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46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a:spcAft>
                <a:spcPts val="1000"/>
              </a:spcAft>
            </a:pPr>
            <a:endParaRPr lang="en-US" sz="120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361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892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60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2076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sz="1400" b="0" baseline="-2500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275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8274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50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84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453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83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613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157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694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62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96035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138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3008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034DC7-8F24-4D87-84CB-D754477A7E74}" type="slidenum">
              <a:rPr lang="en-US" smtClean="0"/>
              <a:t>34</a:t>
            </a:fld>
            <a:endParaRPr lang="en-US"/>
          </a:p>
        </p:txBody>
      </p:sp>
    </p:spTree>
    <p:extLst>
      <p:ext uri="{BB962C8B-B14F-4D97-AF65-F5344CB8AC3E}">
        <p14:creationId xmlns:p14="http://schemas.microsoft.com/office/powerpoint/2010/main" val="1115660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FE991-8801-BF4C-8872-F31F997ACAC2}" type="slidenum">
              <a:rPr lang="en-US" smtClean="0"/>
              <a:t>35</a:t>
            </a:fld>
            <a:endParaRPr lang="en-US"/>
          </a:p>
        </p:txBody>
      </p:sp>
    </p:spTree>
    <p:extLst>
      <p:ext uri="{BB962C8B-B14F-4D97-AF65-F5344CB8AC3E}">
        <p14:creationId xmlns:p14="http://schemas.microsoft.com/office/powerpoint/2010/main" val="3267993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34DC7-8F24-4D87-84CB-D754477A7E74}" type="slidenum">
              <a:rPr lang="en-US" smtClean="0"/>
              <a:t>36</a:t>
            </a:fld>
            <a:endParaRPr lang="en-US"/>
          </a:p>
        </p:txBody>
      </p:sp>
    </p:spTree>
    <p:extLst>
      <p:ext uri="{BB962C8B-B14F-4D97-AF65-F5344CB8AC3E}">
        <p14:creationId xmlns:p14="http://schemas.microsoft.com/office/powerpoint/2010/main" val="728749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200" dirty="0">
                <a:solidFill>
                  <a:srgbClr val="FF0000"/>
                </a:solidFill>
              </a:rPr>
              <a:t>Jenna,</a:t>
            </a:r>
            <a:r>
              <a:rPr lang="en-US" sz="3200" baseline="0" dirty="0">
                <a:solidFill>
                  <a:srgbClr val="FF0000"/>
                </a:solidFill>
              </a:rPr>
              <a:t> I c</a:t>
            </a:r>
            <a:r>
              <a:rPr lang="en-US" sz="3200" dirty="0">
                <a:solidFill>
                  <a:srgbClr val="FF0000"/>
                </a:solidFill>
              </a:rPr>
              <a:t>hanged it from climate to climate and energy</a:t>
            </a:r>
            <a:endParaRPr sz="3200" dirty="0">
              <a:solidFill>
                <a:srgbClr val="FF0000"/>
              </a:solidFill>
            </a:endParaRPr>
          </a:p>
        </p:txBody>
      </p:sp>
      <p:sp>
        <p:nvSpPr>
          <p:cNvPr id="192" name="Google Shape;1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4242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34DC7-8F24-4D87-84CB-D754477A7E74}" type="slidenum">
              <a:rPr lang="en-US" smtClean="0"/>
              <a:t>37</a:t>
            </a:fld>
            <a:endParaRPr lang="en-US"/>
          </a:p>
        </p:txBody>
      </p:sp>
    </p:spTree>
    <p:extLst>
      <p:ext uri="{BB962C8B-B14F-4D97-AF65-F5344CB8AC3E}">
        <p14:creationId xmlns:p14="http://schemas.microsoft.com/office/powerpoint/2010/main" val="2491091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909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2638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189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44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05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438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5050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93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78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43428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indent="-285750">
              <a:spcAft>
                <a:spcPts val="1000"/>
              </a:spcAft>
              <a:buFont typeface="Arial" panose="020B0604020202020204" pitchFamily="34" charset="0"/>
              <a:buChar char="•"/>
            </a:pPr>
            <a:r>
              <a:rPr lang="en-US" dirty="0"/>
              <a:t>Continued political $ focus: “connective tissue” </a:t>
            </a:r>
          </a:p>
          <a:p>
            <a:pPr marL="0" lvl="0" indent="0" algn="l" rtl="0">
              <a:spcBef>
                <a:spcPts val="0"/>
              </a:spcBef>
              <a:spcAft>
                <a:spcPts val="0"/>
              </a:spcAft>
              <a:buNone/>
            </a:pPr>
            <a:endParaRPr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64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216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4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E5AE-369F-FA42-8298-E399D53DDD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9AB98-9100-B342-AA63-B104E0A657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214D9C-451F-534B-8665-FCD51250DCC2}"/>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5" name="Footer Placeholder 4">
            <a:extLst>
              <a:ext uri="{FF2B5EF4-FFF2-40B4-BE49-F238E27FC236}">
                <a16:creationId xmlns:a16="http://schemas.microsoft.com/office/drawing/2014/main" id="{DA39F88C-8733-7145-AADC-D83E7FEA5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7A246-8164-CA4D-9A28-773D7D6C3FB2}"/>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723507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883EF-ABA7-254B-AA58-2AF2372A4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3BB75-70D5-CF4B-8E51-CA8975C55F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C852-0B72-2148-B2D9-03DCCB3AB3BF}"/>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5" name="Footer Placeholder 4">
            <a:extLst>
              <a:ext uri="{FF2B5EF4-FFF2-40B4-BE49-F238E27FC236}">
                <a16:creationId xmlns:a16="http://schemas.microsoft.com/office/drawing/2014/main" id="{AD36A96C-AABA-5148-A87B-1B119C6E9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C890C-604D-B44A-9CB0-D273BB19F8CB}"/>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34123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A0C8AD-6EB6-CE47-A438-F10E709735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8320B1-B4BA-6545-90C4-83FEDEBF1C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6AA28-4D46-9745-B78F-D8873A31B134}"/>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5" name="Footer Placeholder 4">
            <a:extLst>
              <a:ext uri="{FF2B5EF4-FFF2-40B4-BE49-F238E27FC236}">
                <a16:creationId xmlns:a16="http://schemas.microsoft.com/office/drawing/2014/main" id="{CD530A3A-FC67-EC44-8CE2-CD8B4310D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12508-2CDD-EE47-B45F-A804EB719861}"/>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72528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xyPreview2017">
  <p:cSld name="ProxyPreview2017">
    <p:bg>
      <p:bgPr>
        <a:gradFill>
          <a:gsLst>
            <a:gs pos="0">
              <a:schemeClr val="lt1"/>
            </a:gs>
            <a:gs pos="50000">
              <a:srgbClr val="FAFAFA"/>
            </a:gs>
            <a:gs pos="100000">
              <a:srgbClr val="CECECE"/>
            </a:gs>
          </a:gsLst>
          <a:lin ang="5400000" scaled="0"/>
        </a:gradFill>
        <a:effectLst/>
      </p:bgPr>
    </p:bg>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6096000" y="343332"/>
            <a:ext cx="5918200" cy="515816"/>
          </a:xfrm>
          <a:prstGeom prst="rect">
            <a:avLst/>
          </a:prstGeom>
          <a:noFill/>
          <a:ln>
            <a:noFill/>
          </a:ln>
        </p:spPr>
      </p:pic>
    </p:spTree>
    <p:extLst>
      <p:ext uri="{BB962C8B-B14F-4D97-AF65-F5344CB8AC3E}">
        <p14:creationId xmlns:p14="http://schemas.microsoft.com/office/powerpoint/2010/main" val="273744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B277-5164-FC47-9573-3650FE3FB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0BCEE-4280-1F46-AE21-868FB4D707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4A40D-C511-A74F-816D-CF838E4B61FD}"/>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5" name="Footer Placeholder 4">
            <a:extLst>
              <a:ext uri="{FF2B5EF4-FFF2-40B4-BE49-F238E27FC236}">
                <a16:creationId xmlns:a16="http://schemas.microsoft.com/office/drawing/2014/main" id="{5F6CD453-B0DE-DD41-9A5E-9495CCAAA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A4038-3202-544B-AED9-A7CBA27B80F7}"/>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321691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4C50-B2FA-DE47-B5E0-EC694005C6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FD6735-9016-744C-BD9F-2DC319BB46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DBC01-312C-6841-A828-CD1F41F14A80}"/>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5" name="Footer Placeholder 4">
            <a:extLst>
              <a:ext uri="{FF2B5EF4-FFF2-40B4-BE49-F238E27FC236}">
                <a16:creationId xmlns:a16="http://schemas.microsoft.com/office/drawing/2014/main" id="{4F3FBB69-B002-6946-B3DE-3D9728680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23981-B226-A243-A6CF-DD56524EBF19}"/>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79285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BC36D-F5DB-E74C-A4A7-99CF30FE5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CFD79C-E4F8-3C46-AE05-3CD6DB8F6B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CD2CF8-F011-4E43-B7C7-E6D5169349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ED51D3-5324-5E44-91D3-5EBEA7D707F0}"/>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6" name="Footer Placeholder 5">
            <a:extLst>
              <a:ext uri="{FF2B5EF4-FFF2-40B4-BE49-F238E27FC236}">
                <a16:creationId xmlns:a16="http://schemas.microsoft.com/office/drawing/2014/main" id="{D3DCABAF-5814-6043-AB7D-E0064C519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6FE705-54A0-A74B-A530-1682BE0BD47B}"/>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39576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1419-553D-8D46-B771-C44645F369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2C46E-447F-8940-8F57-B573086C1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D01A87-15AE-8543-828B-95FF04C631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C48B46-F583-1B40-BC76-64F6CB25E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730C9-7695-CA40-A638-27BDA65A3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9C1DD-11EA-0D43-8A07-9F236C5B2B86}"/>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8" name="Footer Placeholder 7">
            <a:extLst>
              <a:ext uri="{FF2B5EF4-FFF2-40B4-BE49-F238E27FC236}">
                <a16:creationId xmlns:a16="http://schemas.microsoft.com/office/drawing/2014/main" id="{E6863C2F-AD24-A149-A244-586384753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679A04-6515-634A-9D76-E7059FB38D04}"/>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187043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0F9F-E7E1-4C4D-8FA3-189750DFC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9DFDAE-E262-E142-8F98-C2F34DEF667F}"/>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4" name="Footer Placeholder 3">
            <a:extLst>
              <a:ext uri="{FF2B5EF4-FFF2-40B4-BE49-F238E27FC236}">
                <a16:creationId xmlns:a16="http://schemas.microsoft.com/office/drawing/2014/main" id="{6A6C7997-01FE-DC47-91D3-7092A1DA3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E982DF-8A24-9141-8990-184149D973DB}"/>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406794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D666E-45B5-AF48-BB91-57293E7B4058}"/>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3" name="Footer Placeholder 2">
            <a:extLst>
              <a:ext uri="{FF2B5EF4-FFF2-40B4-BE49-F238E27FC236}">
                <a16:creationId xmlns:a16="http://schemas.microsoft.com/office/drawing/2014/main" id="{E1DB40A7-94B1-ED4B-A430-2EFEE90A76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A4C918-3D20-DA48-858A-F5DB34670065}"/>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268307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F0D7-9657-B140-BAA2-D17A8C6A32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077BB5-1E4F-F040-B2A6-AC5182EC06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D00AF7-0758-CF48-8192-1740E317C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4A5BD-5C8C-3F48-A4E1-FBB23C31C904}"/>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6" name="Footer Placeholder 5">
            <a:extLst>
              <a:ext uri="{FF2B5EF4-FFF2-40B4-BE49-F238E27FC236}">
                <a16:creationId xmlns:a16="http://schemas.microsoft.com/office/drawing/2014/main" id="{6453BF02-1E52-3E40-BDFB-AF241E2CA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4BF70-AE96-CE4C-8C2F-8D39C5039F87}"/>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107690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E3C3-BB9C-6E43-8279-2D9F48D31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E6B77-2ACF-144A-BFF8-DA9F2988AD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0C8F53-7ACB-3E44-9440-387F6F2B6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5511D-9C6F-274B-AAE3-A68E36D8439F}"/>
              </a:ext>
            </a:extLst>
          </p:cNvPr>
          <p:cNvSpPr>
            <a:spLocks noGrp="1"/>
          </p:cNvSpPr>
          <p:nvPr>
            <p:ph type="dt" sz="half" idx="10"/>
          </p:nvPr>
        </p:nvSpPr>
        <p:spPr/>
        <p:txBody>
          <a:bodyPr/>
          <a:lstStyle/>
          <a:p>
            <a:fld id="{A02CA1FC-D1D5-984A-AA38-8C6AC043A538}" type="datetimeFigureOut">
              <a:rPr lang="en-US" smtClean="0"/>
              <a:t>3/22/2023</a:t>
            </a:fld>
            <a:endParaRPr lang="en-US"/>
          </a:p>
        </p:txBody>
      </p:sp>
      <p:sp>
        <p:nvSpPr>
          <p:cNvPr id="6" name="Footer Placeholder 5">
            <a:extLst>
              <a:ext uri="{FF2B5EF4-FFF2-40B4-BE49-F238E27FC236}">
                <a16:creationId xmlns:a16="http://schemas.microsoft.com/office/drawing/2014/main" id="{7CFFE99A-CC7D-084B-A7C2-03FFCED7B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CEFC4-3C3C-9E40-B99F-1FCF23433ED2}"/>
              </a:ext>
            </a:extLst>
          </p:cNvPr>
          <p:cNvSpPr>
            <a:spLocks noGrp="1"/>
          </p:cNvSpPr>
          <p:nvPr>
            <p:ph type="sldNum" sz="quarter" idx="12"/>
          </p:nvPr>
        </p:nvSpPr>
        <p:spPr/>
        <p:txBody>
          <a:bodyPr/>
          <a:lstStyle/>
          <a:p>
            <a:fld id="{2907741D-939D-F94A-87D9-003093942D57}" type="slidenum">
              <a:rPr lang="en-US" smtClean="0"/>
              <a:t>‹#›</a:t>
            </a:fld>
            <a:endParaRPr lang="en-US"/>
          </a:p>
        </p:txBody>
      </p:sp>
    </p:spTree>
    <p:extLst>
      <p:ext uri="{BB962C8B-B14F-4D97-AF65-F5344CB8AC3E}">
        <p14:creationId xmlns:p14="http://schemas.microsoft.com/office/powerpoint/2010/main" val="170481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50000">
              <a:schemeClr val="bg1"/>
            </a:gs>
            <a:gs pos="100000">
              <a:schemeClr val="bg2">
                <a:lumMod val="9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66AED-50BE-C846-B11F-3C6E13F3F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CA61C3-4A36-A845-B474-D7960ED554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5D25F-2A22-8F4C-BC29-BE9EF03D2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CA1FC-D1D5-984A-AA38-8C6AC043A538}" type="datetimeFigureOut">
              <a:rPr lang="en-US" smtClean="0"/>
              <a:t>3/22/2023</a:t>
            </a:fld>
            <a:endParaRPr lang="en-US"/>
          </a:p>
        </p:txBody>
      </p:sp>
      <p:sp>
        <p:nvSpPr>
          <p:cNvPr id="5" name="Footer Placeholder 4">
            <a:extLst>
              <a:ext uri="{FF2B5EF4-FFF2-40B4-BE49-F238E27FC236}">
                <a16:creationId xmlns:a16="http://schemas.microsoft.com/office/drawing/2014/main" id="{3B24B698-2F56-FA44-95E0-AB57373DA2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069AA0-8997-574E-AB84-958F59011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7741D-939D-F94A-87D9-003093942D57}" type="slidenum">
              <a:rPr lang="en-US" smtClean="0"/>
              <a:t>‹#›</a:t>
            </a:fld>
            <a:endParaRPr lang="en-US"/>
          </a:p>
        </p:txBody>
      </p:sp>
      <p:pic>
        <p:nvPicPr>
          <p:cNvPr id="7" name="Google Shape;16;p2">
            <a:extLst>
              <a:ext uri="{FF2B5EF4-FFF2-40B4-BE49-F238E27FC236}">
                <a16:creationId xmlns:a16="http://schemas.microsoft.com/office/drawing/2014/main" id="{8CBDD30E-8084-4ACA-BB71-AA8A53423D97}"/>
              </a:ext>
            </a:extLst>
          </p:cNvPr>
          <p:cNvPicPr preferRelativeResize="0"/>
          <p:nvPr userDrawn="1"/>
        </p:nvPicPr>
        <p:blipFill rotWithShape="1">
          <a:blip r:embed="rId14">
            <a:alphaModFix/>
          </a:blip>
          <a:srcRect/>
          <a:stretch/>
        </p:blipFill>
        <p:spPr>
          <a:xfrm>
            <a:off x="6096000" y="343332"/>
            <a:ext cx="5918200" cy="515816"/>
          </a:xfrm>
          <a:prstGeom prst="rect">
            <a:avLst/>
          </a:prstGeom>
          <a:noFill/>
          <a:ln>
            <a:noFill/>
          </a:ln>
        </p:spPr>
      </p:pic>
      <p:pic>
        <p:nvPicPr>
          <p:cNvPr id="8" name="Picture 7">
            <a:extLst>
              <a:ext uri="{FF2B5EF4-FFF2-40B4-BE49-F238E27FC236}">
                <a16:creationId xmlns:a16="http://schemas.microsoft.com/office/drawing/2014/main" id="{E3F04A48-0519-4C98-8E8F-1534C38BE913}"/>
              </a:ext>
            </a:extLst>
          </p:cNvPr>
          <p:cNvPicPr>
            <a:picLocks noChangeAspect="1"/>
          </p:cNvPicPr>
          <p:nvPr userDrawn="1"/>
        </p:nvPicPr>
        <p:blipFill>
          <a:blip r:embed="rId15"/>
          <a:srcRect/>
          <a:stretch/>
        </p:blipFill>
        <p:spPr>
          <a:xfrm>
            <a:off x="1048112" y="136524"/>
            <a:ext cx="4687670" cy="732448"/>
          </a:xfrm>
          <a:prstGeom prst="rect">
            <a:avLst/>
          </a:prstGeom>
        </p:spPr>
      </p:pic>
    </p:spTree>
    <p:extLst>
      <p:ext uri="{BB962C8B-B14F-4D97-AF65-F5344CB8AC3E}">
        <p14:creationId xmlns:p14="http://schemas.microsoft.com/office/powerpoint/2010/main" val="1802856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hyperlink" Target="mailto:Benton@whistlestop.capital"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4.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hyperlink" Target="mailto:sspear@asyousow.org" TargetMode="External"/><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hyperlink" Target="http://www.proxypreview.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p:nvPr/>
        </p:nvSpPr>
        <p:spPr>
          <a:xfrm>
            <a:off x="4046134" y="909971"/>
            <a:ext cx="5181600" cy="838200"/>
          </a:xfrm>
          <a:prstGeom prst="rect">
            <a:avLst/>
          </a:prstGeom>
          <a:noFill/>
          <a:ln>
            <a:noFill/>
          </a:ln>
        </p:spPr>
        <p:txBody>
          <a:bodyPr spcFirstLastPara="1" wrap="square" lIns="91425" tIns="45700" rIns="91425" bIns="45700" anchor="b" anchorCtr="0">
            <a:noAutofit/>
          </a:bodyPr>
          <a:lstStyle/>
          <a:p>
            <a:pPr>
              <a:lnSpc>
                <a:spcPct val="70000"/>
              </a:lnSpc>
              <a:buClr>
                <a:srgbClr val="532977"/>
              </a:buClr>
              <a:buSzPts val="4650"/>
            </a:pPr>
            <a:r>
              <a:rPr lang="en-US" sz="4000" b="1" dirty="0">
                <a:solidFill>
                  <a:srgbClr val="532977"/>
                </a:solidFill>
                <a:latin typeface="Calibri"/>
                <a:ea typeface="Calibri"/>
                <a:cs typeface="Calibri"/>
                <a:sym typeface="Calibri"/>
              </a:rPr>
              <a:t>Proxy</a:t>
            </a:r>
            <a:r>
              <a:rPr lang="en-US" sz="4650" b="1" dirty="0">
                <a:solidFill>
                  <a:srgbClr val="532977"/>
                </a:solidFill>
                <a:latin typeface="Calibri"/>
                <a:ea typeface="Calibri"/>
                <a:cs typeface="Calibri"/>
                <a:sym typeface="Calibri"/>
              </a:rPr>
              <a:t> </a:t>
            </a:r>
            <a:r>
              <a:rPr lang="en-US" sz="4000" b="1" dirty="0">
                <a:solidFill>
                  <a:srgbClr val="532977"/>
                </a:solidFill>
                <a:latin typeface="Calibri"/>
                <a:ea typeface="Calibri"/>
                <a:cs typeface="Calibri"/>
                <a:sym typeface="Calibri"/>
              </a:rPr>
              <a:t>Preview 2023</a:t>
            </a:r>
            <a:endParaRPr sz="4000" dirty="0">
              <a:solidFill>
                <a:srgbClr val="532977"/>
              </a:solidFill>
            </a:endParaRPr>
          </a:p>
        </p:txBody>
      </p:sp>
      <p:sp>
        <p:nvSpPr>
          <p:cNvPr id="173" name="Google Shape;173;p27"/>
          <p:cNvSpPr txBox="1"/>
          <p:nvPr/>
        </p:nvSpPr>
        <p:spPr>
          <a:xfrm>
            <a:off x="6438732" y="3053182"/>
            <a:ext cx="3657600" cy="830263"/>
          </a:xfrm>
          <a:prstGeom prst="rect">
            <a:avLst/>
          </a:prstGeom>
          <a:noFill/>
          <a:ln>
            <a:noFill/>
          </a:ln>
        </p:spPr>
        <p:txBody>
          <a:bodyPr spcFirstLastPara="1" wrap="square" lIns="91425" tIns="45700" rIns="91425" bIns="45700" anchor="t" anchorCtr="0">
            <a:noAutofit/>
          </a:bodyPr>
          <a:lstStyle/>
          <a:p>
            <a:pPr algn="ctr"/>
            <a:r>
              <a:rPr lang="en-US" sz="2400" dirty="0">
                <a:solidFill>
                  <a:schemeClr val="dk1"/>
                </a:solidFill>
                <a:latin typeface="Calibri"/>
                <a:ea typeface="Calibri"/>
                <a:cs typeface="Calibri"/>
                <a:sym typeface="Calibri"/>
              </a:rPr>
              <a:t>Download the full report at</a:t>
            </a:r>
            <a:endParaRPr dirty="0"/>
          </a:p>
          <a:p>
            <a:pPr algn="ctr"/>
            <a:r>
              <a:rPr lang="en-US" sz="2400" b="1" u="sng" dirty="0">
                <a:solidFill>
                  <a:srgbClr val="62308E"/>
                </a:solidFill>
                <a:latin typeface="Calibri"/>
                <a:ea typeface="Calibri"/>
                <a:cs typeface="Calibri"/>
                <a:sym typeface="Calibri"/>
              </a:rPr>
              <a:t>www.proxypreview.org</a:t>
            </a:r>
            <a:endParaRPr dirty="0">
              <a:solidFill>
                <a:srgbClr val="62308E"/>
              </a:solidFill>
            </a:endParaRPr>
          </a:p>
        </p:txBody>
      </p:sp>
      <p:sp>
        <p:nvSpPr>
          <p:cNvPr id="174" name="Google Shape;174;p27"/>
          <p:cNvSpPr txBox="1"/>
          <p:nvPr/>
        </p:nvSpPr>
        <p:spPr>
          <a:xfrm>
            <a:off x="5676732" y="3859906"/>
            <a:ext cx="5181600" cy="838200"/>
          </a:xfrm>
          <a:prstGeom prst="rect">
            <a:avLst/>
          </a:prstGeom>
          <a:noFill/>
          <a:ln>
            <a:noFill/>
          </a:ln>
        </p:spPr>
        <p:txBody>
          <a:bodyPr spcFirstLastPara="1" wrap="square" lIns="91425" tIns="45700" rIns="91425" bIns="45700" anchor="b" anchorCtr="0">
            <a:noAutofit/>
          </a:bodyPr>
          <a:lstStyle/>
          <a:p>
            <a:pPr algn="ctr">
              <a:lnSpc>
                <a:spcPct val="90000"/>
              </a:lnSpc>
              <a:buClr>
                <a:srgbClr val="006777"/>
              </a:buClr>
              <a:buSzPts val="3600"/>
            </a:pPr>
            <a:r>
              <a:rPr lang="en-US" sz="3600" b="1" i="1" dirty="0">
                <a:solidFill>
                  <a:srgbClr val="532977"/>
                </a:solidFill>
                <a:latin typeface="Calibri"/>
                <a:ea typeface="Calibri"/>
                <a:cs typeface="Calibri"/>
                <a:sym typeface="Calibri"/>
              </a:rPr>
              <a:t>March 22, 2023</a:t>
            </a:r>
            <a:endParaRPr sz="3600" b="1" dirty="0">
              <a:solidFill>
                <a:srgbClr val="532977"/>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141E7A02-BF96-D34A-A650-0CE843ECF634}"/>
              </a:ext>
            </a:extLst>
          </p:cNvPr>
          <p:cNvPicPr>
            <a:picLocks noChangeAspect="1"/>
          </p:cNvPicPr>
          <p:nvPr/>
        </p:nvPicPr>
        <p:blipFill>
          <a:blip r:embed="rId3"/>
          <a:srcRect/>
          <a:stretch/>
        </p:blipFill>
        <p:spPr>
          <a:xfrm>
            <a:off x="1749886" y="1984635"/>
            <a:ext cx="3545845" cy="4588741"/>
          </a:xfrm>
          <a:prstGeom prst="rect">
            <a:avLst/>
          </a:prstGeom>
        </p:spPr>
      </p:pic>
    </p:spTree>
    <p:extLst>
      <p:ext uri="{BB962C8B-B14F-4D97-AF65-F5344CB8AC3E}">
        <p14:creationId xmlns:p14="http://schemas.microsoft.com/office/powerpoint/2010/main" val="43404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0" name="Google Shape;330;p47">
            <a:extLst>
              <a:ext uri="{FF2B5EF4-FFF2-40B4-BE49-F238E27FC236}">
                <a16:creationId xmlns:a16="http://schemas.microsoft.com/office/drawing/2014/main" id="{EBEAC794-E391-4909-AD7F-FAED7F6B041C}"/>
              </a:ext>
            </a:extLst>
          </p:cNvPr>
          <p:cNvSpPr txBox="1"/>
          <p:nvPr/>
        </p:nvSpPr>
        <p:spPr>
          <a:xfrm>
            <a:off x="711374" y="1344976"/>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ea typeface="Calibri"/>
                <a:cs typeface="Calibri"/>
                <a:sym typeface="Calibri"/>
              </a:rPr>
              <a:t>Outcomes Update</a:t>
            </a:r>
            <a:endParaRPr dirty="0"/>
          </a:p>
        </p:txBody>
      </p:sp>
      <p:graphicFrame>
        <p:nvGraphicFramePr>
          <p:cNvPr id="4" name="Chart 3">
            <a:extLst>
              <a:ext uri="{FF2B5EF4-FFF2-40B4-BE49-F238E27FC236}">
                <a16:creationId xmlns:a16="http://schemas.microsoft.com/office/drawing/2014/main" id="{B7D7A193-F1DA-B1C3-D7BB-988802DEE103}"/>
              </a:ext>
            </a:extLst>
          </p:cNvPr>
          <p:cNvGraphicFramePr>
            <a:graphicFrameLocks/>
          </p:cNvGraphicFramePr>
          <p:nvPr>
            <p:extLst>
              <p:ext uri="{D42A27DB-BD31-4B8C-83A1-F6EECF244321}">
                <p14:modId xmlns:p14="http://schemas.microsoft.com/office/powerpoint/2010/main" val="3066940183"/>
              </p:ext>
            </p:extLst>
          </p:nvPr>
        </p:nvGraphicFramePr>
        <p:xfrm>
          <a:off x="365760" y="1892808"/>
          <a:ext cx="7007803" cy="46480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40FA12D-34FF-30C7-AE72-CA0DEBC5449B}"/>
              </a:ext>
            </a:extLst>
          </p:cNvPr>
          <p:cNvSpPr txBox="1"/>
          <p:nvPr/>
        </p:nvSpPr>
        <p:spPr>
          <a:xfrm>
            <a:off x="7837004" y="2574123"/>
            <a:ext cx="4278795" cy="2954655"/>
          </a:xfrm>
          <a:prstGeom prst="rect">
            <a:avLst/>
          </a:prstGeom>
          <a:noFill/>
        </p:spPr>
        <p:txBody>
          <a:bodyPr wrap="square" rtlCol="0">
            <a:spAutoFit/>
          </a:bodyPr>
          <a:lstStyle/>
          <a:p>
            <a:pPr>
              <a:spcAft>
                <a:spcPts val="1800"/>
              </a:spcAft>
            </a:pPr>
            <a:r>
              <a:rPr lang="en-US" u="sng" dirty="0"/>
              <a:t>As of March 20</a:t>
            </a:r>
            <a:r>
              <a:rPr lang="en-US" dirty="0"/>
              <a:t>:  </a:t>
            </a:r>
          </a:p>
          <a:p>
            <a:pPr marL="285750" indent="-285750">
              <a:spcAft>
                <a:spcPts val="1800"/>
              </a:spcAft>
              <a:buFont typeface="Arial" panose="020B0604020202020204" pitchFamily="34" charset="0"/>
              <a:buChar char="•"/>
            </a:pPr>
            <a:r>
              <a:rPr lang="en-US" dirty="0"/>
              <a:t>Withdrawals will increase – how much?</a:t>
            </a:r>
          </a:p>
          <a:p>
            <a:pPr marL="285750" indent="-285750">
              <a:buFont typeface="Arial" panose="020B0604020202020204" pitchFamily="34" charset="0"/>
              <a:buChar char="•"/>
            </a:pPr>
            <a:r>
              <a:rPr lang="en-US" dirty="0"/>
              <a:t>424 pending – another record coming?</a:t>
            </a:r>
          </a:p>
          <a:p>
            <a:pPr>
              <a:spcAft>
                <a:spcPts val="1800"/>
              </a:spcAft>
            </a:pPr>
            <a:r>
              <a:rPr lang="en-US" dirty="0"/>
              <a:t>      # voted in 2022 was up 60%</a:t>
            </a:r>
          </a:p>
          <a:p>
            <a:pPr marL="285750" indent="-285750">
              <a:spcAft>
                <a:spcPts val="1800"/>
              </a:spcAft>
              <a:buFont typeface="Arial" panose="020B0604020202020204" pitchFamily="34" charset="0"/>
              <a:buChar char="•"/>
            </a:pPr>
            <a:r>
              <a:rPr lang="en-US" dirty="0"/>
              <a:t>Omissions down sharply given SEC shift</a:t>
            </a:r>
          </a:p>
          <a:p>
            <a:pPr marL="285750" indent="-285750">
              <a:spcAft>
                <a:spcPts val="1200"/>
              </a:spcAft>
              <a:buFont typeface="Arial" panose="020B0604020202020204" pitchFamily="34" charset="0"/>
              <a:buChar char="•"/>
            </a:pPr>
            <a:r>
              <a:rPr lang="en-US" dirty="0"/>
              <a:t>Anti-ESG filings already even with 2022, possibly will hit 70 </a:t>
            </a:r>
          </a:p>
        </p:txBody>
      </p:sp>
    </p:spTree>
    <p:extLst>
      <p:ext uri="{BB962C8B-B14F-4D97-AF65-F5344CB8AC3E}">
        <p14:creationId xmlns:p14="http://schemas.microsoft.com/office/powerpoint/2010/main" val="2144301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0" name="Google Shape;330;p47">
            <a:extLst>
              <a:ext uri="{FF2B5EF4-FFF2-40B4-BE49-F238E27FC236}">
                <a16:creationId xmlns:a16="http://schemas.microsoft.com/office/drawing/2014/main" id="{EBEAC794-E391-4909-AD7F-FAED7F6B041C}"/>
              </a:ext>
            </a:extLst>
          </p:cNvPr>
          <p:cNvSpPr txBox="1"/>
          <p:nvPr/>
        </p:nvSpPr>
        <p:spPr>
          <a:xfrm>
            <a:off x="711374" y="1344976"/>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ea typeface="Calibri"/>
                <a:cs typeface="Calibri"/>
                <a:sym typeface="Calibri"/>
              </a:rPr>
              <a:t>Outcomes of SEC No Action Challenges</a:t>
            </a:r>
            <a:endParaRPr dirty="0"/>
          </a:p>
        </p:txBody>
      </p:sp>
      <p:sp>
        <p:nvSpPr>
          <p:cNvPr id="5" name="TextBox 4">
            <a:extLst>
              <a:ext uri="{FF2B5EF4-FFF2-40B4-BE49-F238E27FC236}">
                <a16:creationId xmlns:a16="http://schemas.microsoft.com/office/drawing/2014/main" id="{F40FA12D-34FF-30C7-AE72-CA0DEBC5449B}"/>
              </a:ext>
            </a:extLst>
          </p:cNvPr>
          <p:cNvSpPr txBox="1"/>
          <p:nvPr/>
        </p:nvSpPr>
        <p:spPr>
          <a:xfrm>
            <a:off x="8495881" y="1838849"/>
            <a:ext cx="3401367" cy="3913892"/>
          </a:xfrm>
          <a:prstGeom prst="rect">
            <a:avLst/>
          </a:prstGeom>
          <a:noFill/>
        </p:spPr>
        <p:txBody>
          <a:bodyPr wrap="square" rtlCol="0">
            <a:spAutoFit/>
          </a:bodyPr>
          <a:lstStyle/>
          <a:p>
            <a:pPr>
              <a:spcAft>
                <a:spcPts val="1000"/>
              </a:spcAft>
            </a:pPr>
            <a:r>
              <a:rPr lang="en-US" u="sng" dirty="0"/>
              <a:t>As of March 20</a:t>
            </a:r>
            <a:r>
              <a:rPr lang="en-US" dirty="0"/>
              <a:t>:  </a:t>
            </a:r>
          </a:p>
          <a:p>
            <a:pPr marL="285750" indent="-285750">
              <a:spcAft>
                <a:spcPts val="1800"/>
              </a:spcAft>
              <a:buFont typeface="Arial" panose="020B0604020202020204" pitchFamily="34" charset="0"/>
              <a:buChar char="•"/>
            </a:pPr>
            <a:r>
              <a:rPr lang="en-US" dirty="0"/>
              <a:t>Challenges about 30% of total filed until 2021</a:t>
            </a:r>
          </a:p>
          <a:p>
            <a:pPr marL="285750" indent="-285750">
              <a:spcAft>
                <a:spcPts val="1800"/>
              </a:spcAft>
              <a:buFont typeface="Arial" panose="020B0604020202020204" pitchFamily="34" charset="0"/>
              <a:buChar char="•"/>
            </a:pPr>
            <a:r>
              <a:rPr lang="en-US" dirty="0"/>
              <a:t>About 50% success rate for companies until 2021</a:t>
            </a:r>
          </a:p>
          <a:p>
            <a:pPr marL="285750" indent="-285750">
              <a:spcAft>
                <a:spcPts val="1800"/>
              </a:spcAft>
              <a:buFont typeface="Arial" panose="020B0604020202020204" pitchFamily="34" charset="0"/>
              <a:buChar char="•"/>
            </a:pPr>
            <a:r>
              <a:rPr lang="en-US" dirty="0"/>
              <a:t>Company success rate 25% or less in last 2 years</a:t>
            </a:r>
          </a:p>
          <a:p>
            <a:pPr marL="285750" indent="-285750">
              <a:spcAft>
                <a:spcPts val="1800"/>
              </a:spcAft>
              <a:buFont typeface="Arial" panose="020B0604020202020204" pitchFamily="34" charset="0"/>
              <a:buChar char="•"/>
            </a:pPr>
            <a:r>
              <a:rPr lang="en-US" dirty="0"/>
              <a:t>Result:  fewer challenges</a:t>
            </a:r>
          </a:p>
          <a:p>
            <a:pPr marL="285750" indent="-285750">
              <a:spcAft>
                <a:spcPts val="1000"/>
              </a:spcAft>
              <a:buFont typeface="Arial" panose="020B0604020202020204" pitchFamily="34" charset="0"/>
              <a:buChar char="•"/>
            </a:pPr>
            <a:r>
              <a:rPr lang="en-US" dirty="0"/>
              <a:t>50 letters not decided yet for spring proxy season</a:t>
            </a:r>
          </a:p>
        </p:txBody>
      </p:sp>
      <p:graphicFrame>
        <p:nvGraphicFramePr>
          <p:cNvPr id="2" name="Chart 1">
            <a:extLst>
              <a:ext uri="{FF2B5EF4-FFF2-40B4-BE49-F238E27FC236}">
                <a16:creationId xmlns:a16="http://schemas.microsoft.com/office/drawing/2014/main" id="{E57E38FB-0DA7-049A-4460-6BBEB778F105}"/>
              </a:ext>
            </a:extLst>
          </p:cNvPr>
          <p:cNvGraphicFramePr>
            <a:graphicFrameLocks/>
          </p:cNvGraphicFramePr>
          <p:nvPr>
            <p:extLst>
              <p:ext uri="{D42A27DB-BD31-4B8C-83A1-F6EECF244321}">
                <p14:modId xmlns:p14="http://schemas.microsoft.com/office/powerpoint/2010/main" val="3739133689"/>
              </p:ext>
            </p:extLst>
          </p:nvPr>
        </p:nvGraphicFramePr>
        <p:xfrm>
          <a:off x="356716" y="2062909"/>
          <a:ext cx="7983416" cy="4483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659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4" name="TextBox 3">
            <a:extLst>
              <a:ext uri="{FF2B5EF4-FFF2-40B4-BE49-F238E27FC236}">
                <a16:creationId xmlns:a16="http://schemas.microsoft.com/office/drawing/2014/main" id="{7C72E159-A614-412A-A6DD-1512EFE04A6C}"/>
              </a:ext>
            </a:extLst>
          </p:cNvPr>
          <p:cNvSpPr txBox="1"/>
          <p:nvPr/>
        </p:nvSpPr>
        <p:spPr>
          <a:xfrm>
            <a:off x="650323" y="1325829"/>
            <a:ext cx="6094070" cy="584775"/>
          </a:xfrm>
          <a:prstGeom prst="rect">
            <a:avLst/>
          </a:prstGeom>
          <a:noFill/>
        </p:spPr>
        <p:txBody>
          <a:bodyPr wrap="square">
            <a:spAutoFit/>
          </a:bodyPr>
          <a:lstStyle/>
          <a:p>
            <a:r>
              <a:rPr lang="en-US" sz="3200" b="1" dirty="0">
                <a:solidFill>
                  <a:srgbClr val="532977"/>
                </a:solidFill>
                <a:latin typeface="Calibri"/>
                <a:ea typeface="Calibri"/>
                <a:cs typeface="Calibri"/>
                <a:sym typeface="Calibri"/>
              </a:rPr>
              <a:t>Majority Votes</a:t>
            </a:r>
            <a:endParaRPr lang="en-US" sz="3200" dirty="0">
              <a:solidFill>
                <a:srgbClr val="532977"/>
              </a:solidFill>
            </a:endParaRPr>
          </a:p>
        </p:txBody>
      </p:sp>
      <p:graphicFrame>
        <p:nvGraphicFramePr>
          <p:cNvPr id="2" name="Chart 1">
            <a:extLst>
              <a:ext uri="{FF2B5EF4-FFF2-40B4-BE49-F238E27FC236}">
                <a16:creationId xmlns:a16="http://schemas.microsoft.com/office/drawing/2014/main" id="{E919E0D1-BE30-0DCC-FF3E-7E60BA9E81AE}"/>
              </a:ext>
            </a:extLst>
          </p:cNvPr>
          <p:cNvGraphicFramePr>
            <a:graphicFrameLocks/>
          </p:cNvGraphicFramePr>
          <p:nvPr>
            <p:extLst>
              <p:ext uri="{D42A27DB-BD31-4B8C-83A1-F6EECF244321}">
                <p14:modId xmlns:p14="http://schemas.microsoft.com/office/powerpoint/2010/main" val="2951570366"/>
              </p:ext>
            </p:extLst>
          </p:nvPr>
        </p:nvGraphicFramePr>
        <p:xfrm>
          <a:off x="788797" y="2057399"/>
          <a:ext cx="10465358" cy="44840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959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DF7B47E-E33C-FC09-526E-9F88578B1DF7}"/>
              </a:ext>
            </a:extLst>
          </p:cNvPr>
          <p:cNvPicPr>
            <a:picLocks noChangeAspect="1"/>
          </p:cNvPicPr>
          <p:nvPr/>
        </p:nvPicPr>
        <p:blipFill>
          <a:blip r:embed="rId3"/>
          <a:stretch>
            <a:fillRect/>
          </a:stretch>
        </p:blipFill>
        <p:spPr>
          <a:xfrm>
            <a:off x="2790608" y="1322474"/>
            <a:ext cx="6146638" cy="5489393"/>
          </a:xfrm>
          <a:prstGeom prst="rect">
            <a:avLst/>
          </a:prstGeom>
        </p:spPr>
      </p:pic>
      <p:sp>
        <p:nvSpPr>
          <p:cNvPr id="2" name="Arrow: Up 1">
            <a:extLst>
              <a:ext uri="{FF2B5EF4-FFF2-40B4-BE49-F238E27FC236}">
                <a16:creationId xmlns:a16="http://schemas.microsoft.com/office/drawing/2014/main" id="{B7CD7F68-400C-B351-7452-8E847B314F42}"/>
              </a:ext>
            </a:extLst>
          </p:cNvPr>
          <p:cNvSpPr/>
          <p:nvPr/>
        </p:nvSpPr>
        <p:spPr>
          <a:xfrm>
            <a:off x="5379295" y="5148824"/>
            <a:ext cx="484632" cy="47480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D9182BD5-061B-2115-BECF-C2A1F2EC4EF5}"/>
              </a:ext>
            </a:extLst>
          </p:cNvPr>
          <p:cNvSpPr/>
          <p:nvPr/>
        </p:nvSpPr>
        <p:spPr>
          <a:xfrm>
            <a:off x="4637526" y="4812205"/>
            <a:ext cx="484632" cy="47480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A3EA80E5-3ABE-E36C-FAD4-894543CA1E02}"/>
              </a:ext>
            </a:extLst>
          </p:cNvPr>
          <p:cNvSpPr/>
          <p:nvPr/>
        </p:nvSpPr>
        <p:spPr>
          <a:xfrm rot="10800000">
            <a:off x="6047423" y="5167047"/>
            <a:ext cx="484632" cy="47480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8E6415D3-A4AB-8642-10D0-94CE991B19D1}"/>
              </a:ext>
            </a:extLst>
          </p:cNvPr>
          <p:cNvSpPr/>
          <p:nvPr/>
        </p:nvSpPr>
        <p:spPr>
          <a:xfrm>
            <a:off x="5417948" y="2546124"/>
            <a:ext cx="484632" cy="474801"/>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Up 12">
            <a:extLst>
              <a:ext uri="{FF2B5EF4-FFF2-40B4-BE49-F238E27FC236}">
                <a16:creationId xmlns:a16="http://schemas.microsoft.com/office/drawing/2014/main" id="{CB97D144-C751-2A61-2210-C99733F3ECE1}"/>
              </a:ext>
            </a:extLst>
          </p:cNvPr>
          <p:cNvSpPr/>
          <p:nvPr/>
        </p:nvSpPr>
        <p:spPr>
          <a:xfrm rot="10800000">
            <a:off x="6685867" y="3117923"/>
            <a:ext cx="484632" cy="474801"/>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Up 13">
            <a:extLst>
              <a:ext uri="{FF2B5EF4-FFF2-40B4-BE49-F238E27FC236}">
                <a16:creationId xmlns:a16="http://schemas.microsoft.com/office/drawing/2014/main" id="{2783FB45-5FE8-C66B-E730-EBA60FA1AE09}"/>
              </a:ext>
            </a:extLst>
          </p:cNvPr>
          <p:cNvSpPr/>
          <p:nvPr/>
        </p:nvSpPr>
        <p:spPr>
          <a:xfrm rot="10800000">
            <a:off x="4152894" y="4337404"/>
            <a:ext cx="484632" cy="474801"/>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Left-Right 14">
            <a:extLst>
              <a:ext uri="{FF2B5EF4-FFF2-40B4-BE49-F238E27FC236}">
                <a16:creationId xmlns:a16="http://schemas.microsoft.com/office/drawing/2014/main" id="{A552DA4A-B6BA-74A8-ADE8-B0DB8F97D913}"/>
              </a:ext>
            </a:extLst>
          </p:cNvPr>
          <p:cNvSpPr/>
          <p:nvPr/>
        </p:nvSpPr>
        <p:spPr>
          <a:xfrm>
            <a:off x="6450736" y="4237144"/>
            <a:ext cx="850392" cy="484632"/>
          </a:xfrm>
          <a:prstGeom prst="lef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8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286D2E7-06E6-CBF6-0FA4-8B345CE6B722}"/>
              </a:ext>
            </a:extLst>
          </p:cNvPr>
          <p:cNvGraphicFramePr>
            <a:graphicFrameLocks/>
          </p:cNvGraphicFramePr>
          <p:nvPr>
            <p:extLst>
              <p:ext uri="{D42A27DB-BD31-4B8C-83A1-F6EECF244321}">
                <p14:modId xmlns:p14="http://schemas.microsoft.com/office/powerpoint/2010/main" val="847235722"/>
              </p:ext>
            </p:extLst>
          </p:nvPr>
        </p:nvGraphicFramePr>
        <p:xfrm>
          <a:off x="296425" y="2029858"/>
          <a:ext cx="11555606" cy="4496546"/>
        </p:xfrm>
        <a:graphic>
          <a:graphicData uri="http://schemas.openxmlformats.org/drawingml/2006/chart">
            <c:chart xmlns:c="http://schemas.openxmlformats.org/drawingml/2006/chart" xmlns:r="http://schemas.openxmlformats.org/officeDocument/2006/relationships" r:id="rId3"/>
          </a:graphicData>
        </a:graphic>
      </p:graphicFrame>
      <p:sp>
        <p:nvSpPr>
          <p:cNvPr id="325" name="Google Shape;325;p47"/>
          <p:cNvSpPr txBox="1"/>
          <p:nvPr/>
        </p:nvSpPr>
        <p:spPr>
          <a:xfrm rot="16200000">
            <a:off x="10753203" y="4859424"/>
            <a:ext cx="973015" cy="2801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r>
              <a:rPr lang="en-US" sz="1200" dirty="0">
                <a:solidFill>
                  <a:schemeClr val="dk1"/>
                </a:solidFill>
                <a:latin typeface="Calibri"/>
                <a:ea typeface="Calibri"/>
                <a:cs typeface="Calibri"/>
                <a:sym typeface="Calibri"/>
              </a:rPr>
              <a:t>(projected)</a:t>
            </a:r>
            <a:endParaRPr sz="1200" dirty="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61270" y="1322942"/>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Past and Projected Votes – Top Issues</a:t>
            </a:r>
            <a:endParaRPr sz="3200" dirty="0"/>
          </a:p>
        </p:txBody>
      </p:sp>
    </p:spTree>
    <p:extLst>
      <p:ext uri="{BB962C8B-B14F-4D97-AF65-F5344CB8AC3E}">
        <p14:creationId xmlns:p14="http://schemas.microsoft.com/office/powerpoint/2010/main" val="38093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598639" y="1236643"/>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277;p41">
            <a:extLst>
              <a:ext uri="{FF2B5EF4-FFF2-40B4-BE49-F238E27FC236}">
                <a16:creationId xmlns:a16="http://schemas.microsoft.com/office/drawing/2014/main" id="{21EFE1EC-1D6D-4A79-845F-2A600E3B957F}"/>
              </a:ext>
            </a:extLst>
          </p:cNvPr>
          <p:cNvSpPr txBox="1"/>
          <p:nvPr/>
        </p:nvSpPr>
        <p:spPr>
          <a:xfrm>
            <a:off x="598638" y="1726453"/>
            <a:ext cx="5460517" cy="2274768"/>
          </a:xfrm>
          <a:prstGeom prst="rect">
            <a:avLst/>
          </a:prstGeom>
          <a:noFill/>
          <a:ln>
            <a:noFill/>
          </a:ln>
        </p:spPr>
        <p:txBody>
          <a:bodyPr spcFirstLastPara="1" wrap="square" lIns="91425" tIns="45700" rIns="91425" bIns="45700" anchor="t" anchorCtr="0">
            <a:noAutofit/>
          </a:bodyPr>
          <a:lstStyle/>
          <a:p>
            <a:r>
              <a:rPr lang="en-US" sz="2400" b="1" dirty="0">
                <a:solidFill>
                  <a:schemeClr val="dk1"/>
                </a:solidFill>
                <a:latin typeface="Calibri"/>
                <a:ea typeface="Calibri"/>
                <a:cs typeface="Calibri"/>
                <a:sym typeface="Calibri"/>
              </a:rPr>
              <a:t>Environment</a:t>
            </a:r>
            <a:r>
              <a:rPr lang="en-US" sz="2000" b="1" dirty="0">
                <a:solidFill>
                  <a:schemeClr val="dk1"/>
                </a:solidFill>
                <a:latin typeface="Calibri"/>
                <a:ea typeface="Calibri"/>
                <a:cs typeface="Calibri"/>
                <a:sym typeface="Calibri"/>
              </a:rPr>
              <a:t> </a:t>
            </a:r>
            <a:endParaRPr dirty="0"/>
          </a:p>
          <a:p>
            <a:pPr marL="285750" indent="-285750">
              <a:spcBef>
                <a:spcPts val="1360"/>
              </a:spcBef>
              <a:buClr>
                <a:schemeClr val="dk1"/>
              </a:buClr>
              <a:buSzPts val="1800"/>
              <a:buFont typeface="Noto Sans Symbols"/>
              <a:buChar char="✓"/>
            </a:pPr>
            <a:r>
              <a:rPr lang="en-US" b="1" dirty="0">
                <a:solidFill>
                  <a:schemeClr val="dk1"/>
                </a:solidFill>
                <a:latin typeface="Calibri"/>
                <a:ea typeface="Calibri"/>
                <a:cs typeface="Calibri"/>
                <a:sym typeface="Calibri"/>
              </a:rPr>
              <a:t>Climate Change </a:t>
            </a:r>
            <a:r>
              <a:rPr lang="en-US" dirty="0">
                <a:solidFill>
                  <a:schemeClr val="dk1"/>
                </a:solidFill>
                <a:latin typeface="Calibri"/>
                <a:ea typeface="Calibri"/>
                <a:cs typeface="Calibri"/>
                <a:sym typeface="Calibri"/>
              </a:rPr>
              <a:t>(</a:t>
            </a:r>
            <a:r>
              <a:rPr lang="en-US" sz="1600" dirty="0">
                <a:solidFill>
                  <a:schemeClr val="dk1"/>
                </a:solidFill>
                <a:latin typeface="Calibri"/>
                <a:ea typeface="Calibri"/>
                <a:cs typeface="Calibri"/>
                <a:sym typeface="Calibri"/>
              </a:rPr>
              <a:t>122 proposals, up from 110 last year)  </a:t>
            </a:r>
          </a:p>
          <a:p>
            <a:pPr marL="742950" lvl="1" indent="-285750">
              <a:spcBef>
                <a:spcPts val="800"/>
              </a:spcBef>
              <a:buClr>
                <a:schemeClr val="dk1"/>
              </a:buClr>
              <a:buSzPts val="1600"/>
              <a:buFont typeface="Arial"/>
              <a:buChar char="•"/>
            </a:pPr>
            <a:r>
              <a:rPr lang="en-US" sz="1600" dirty="0">
                <a:solidFill>
                  <a:schemeClr val="dk1"/>
                </a:solidFill>
                <a:latin typeface="Calibri"/>
                <a:ea typeface="Calibri"/>
                <a:cs typeface="Calibri"/>
                <a:sym typeface="Calibri"/>
              </a:rPr>
              <a:t>Consistent focus on GHG emissions targets, reporting</a:t>
            </a:r>
          </a:p>
          <a:p>
            <a:pPr marL="742950" lvl="1" indent="-285750">
              <a:spcBef>
                <a:spcPts val="800"/>
              </a:spcBef>
              <a:buClr>
                <a:schemeClr val="dk1"/>
              </a:buClr>
              <a:buSzPts val="1600"/>
              <a:buFont typeface="Arial"/>
              <a:buChar char="•"/>
            </a:pPr>
            <a:r>
              <a:rPr lang="en-US" sz="1600" dirty="0">
                <a:solidFill>
                  <a:schemeClr val="dk1"/>
                </a:solidFill>
                <a:latin typeface="Calibri"/>
                <a:ea typeface="Calibri"/>
                <a:cs typeface="Calibri"/>
                <a:sym typeface="Calibri"/>
              </a:rPr>
              <a:t>More on strategy &amp; risk assessment</a:t>
            </a:r>
          </a:p>
          <a:p>
            <a:pPr marL="742950" lvl="1" indent="-285750">
              <a:spcBef>
                <a:spcPts val="800"/>
              </a:spcBef>
              <a:buClr>
                <a:schemeClr val="dk1"/>
              </a:buClr>
              <a:buSzPts val="1600"/>
              <a:buFont typeface="Arial"/>
              <a:buChar char="•"/>
            </a:pPr>
            <a:r>
              <a:rPr lang="en-US" sz="1600" dirty="0">
                <a:solidFill>
                  <a:schemeClr val="dk1"/>
                </a:solidFill>
                <a:latin typeface="Calibri"/>
                <a:ea typeface="Calibri"/>
                <a:cs typeface="Calibri"/>
                <a:sym typeface="Calibri"/>
              </a:rPr>
              <a:t>Deforestation concerns persist</a:t>
            </a:r>
          </a:p>
        </p:txBody>
      </p:sp>
      <p:sp>
        <p:nvSpPr>
          <p:cNvPr id="5" name="TextBox 4">
            <a:extLst>
              <a:ext uri="{FF2B5EF4-FFF2-40B4-BE49-F238E27FC236}">
                <a16:creationId xmlns:a16="http://schemas.microsoft.com/office/drawing/2014/main" id="{6A81AF4E-E3C0-4FB5-8296-DA3F46446467}"/>
              </a:ext>
            </a:extLst>
          </p:cNvPr>
          <p:cNvSpPr txBox="1"/>
          <p:nvPr/>
        </p:nvSpPr>
        <p:spPr>
          <a:xfrm>
            <a:off x="6212477" y="5131849"/>
            <a:ext cx="5919233" cy="1359346"/>
          </a:xfrm>
          <a:prstGeom prst="rect">
            <a:avLst/>
          </a:prstGeom>
          <a:noFill/>
        </p:spPr>
        <p:txBody>
          <a:bodyPr wrap="square" rtlCol="0">
            <a:spAutoFit/>
          </a:bodyPr>
          <a:lstStyle/>
          <a:p>
            <a:pPr>
              <a:spcAft>
                <a:spcPts val="600"/>
              </a:spcAft>
            </a:pPr>
            <a:r>
              <a:rPr lang="en-US" sz="1600" b="1" dirty="0">
                <a:solidFill>
                  <a:srgbClr val="FF0000"/>
                </a:solidFill>
              </a:rPr>
              <a:t>NEW:</a:t>
            </a:r>
          </a:p>
          <a:p>
            <a:pPr marL="285750" indent="-285750">
              <a:spcAft>
                <a:spcPts val="800"/>
              </a:spcAft>
              <a:buFont typeface="Wingdings" panose="05000000000000000000" pitchFamily="2" charset="2"/>
              <a:buChar char="ü"/>
            </a:pPr>
            <a:r>
              <a:rPr lang="en-US" sz="1600" dirty="0">
                <a:sym typeface="Wingdings" panose="05000000000000000000" pitchFamily="2" charset="2"/>
              </a:rPr>
              <a:t>Climate finance limits less specific compared to 2022</a:t>
            </a:r>
          </a:p>
          <a:p>
            <a:pPr marL="285750" indent="-285750">
              <a:spcAft>
                <a:spcPts val="800"/>
              </a:spcAft>
              <a:buFont typeface="Wingdings" panose="05000000000000000000" pitchFamily="2" charset="2"/>
              <a:buChar char="ü"/>
            </a:pPr>
            <a:r>
              <a:rPr lang="en-US" sz="1600" dirty="0">
                <a:sym typeface="Wingdings" panose="05000000000000000000" pitchFamily="2" charset="2"/>
              </a:rPr>
              <a:t>Emissions accounting methods, asset retirement obligations</a:t>
            </a:r>
          </a:p>
          <a:p>
            <a:pPr marL="285750" indent="-285750">
              <a:spcAft>
                <a:spcPts val="800"/>
              </a:spcAft>
              <a:buFont typeface="Wingdings" panose="05000000000000000000" pitchFamily="2" charset="2"/>
              <a:buChar char="ü"/>
            </a:pPr>
            <a:r>
              <a:rPr lang="en-US" sz="1600" dirty="0">
                <a:sym typeface="Wingdings" panose="05000000000000000000" pitchFamily="2" charset="2"/>
              </a:rPr>
              <a:t>Impacts on water, “just transition”</a:t>
            </a:r>
          </a:p>
        </p:txBody>
      </p:sp>
      <p:pic>
        <p:nvPicPr>
          <p:cNvPr id="8" name="Picture 7">
            <a:extLst>
              <a:ext uri="{FF2B5EF4-FFF2-40B4-BE49-F238E27FC236}">
                <a16:creationId xmlns:a16="http://schemas.microsoft.com/office/drawing/2014/main" id="{A347250C-93E6-CB5B-F199-40A4918F5D8B}"/>
              </a:ext>
            </a:extLst>
          </p:cNvPr>
          <p:cNvPicPr>
            <a:picLocks noChangeAspect="1"/>
          </p:cNvPicPr>
          <p:nvPr/>
        </p:nvPicPr>
        <p:blipFill>
          <a:blip r:embed="rId3"/>
          <a:stretch>
            <a:fillRect/>
          </a:stretch>
        </p:blipFill>
        <p:spPr>
          <a:xfrm>
            <a:off x="6300249" y="1407766"/>
            <a:ext cx="5150533" cy="3490918"/>
          </a:xfrm>
          <a:prstGeom prst="rect">
            <a:avLst/>
          </a:prstGeom>
        </p:spPr>
      </p:pic>
      <p:pic>
        <p:nvPicPr>
          <p:cNvPr id="12" name="Picture 11" descr="Chart, line chart&#10;&#10;Description automatically generated">
            <a:extLst>
              <a:ext uri="{FF2B5EF4-FFF2-40B4-BE49-F238E27FC236}">
                <a16:creationId xmlns:a16="http://schemas.microsoft.com/office/drawing/2014/main" id="{95CB3589-983F-9472-A77B-AC4069586D5D}"/>
              </a:ext>
            </a:extLst>
          </p:cNvPr>
          <p:cNvPicPr>
            <a:picLocks noChangeAspect="1"/>
          </p:cNvPicPr>
          <p:nvPr/>
        </p:nvPicPr>
        <p:blipFill>
          <a:blip r:embed="rId4"/>
          <a:stretch>
            <a:fillRect/>
          </a:stretch>
        </p:blipFill>
        <p:spPr>
          <a:xfrm>
            <a:off x="967306" y="3851787"/>
            <a:ext cx="4679868" cy="2976050"/>
          </a:xfrm>
          <a:prstGeom prst="rect">
            <a:avLst/>
          </a:prstGeom>
        </p:spPr>
      </p:pic>
    </p:spTree>
    <p:extLst>
      <p:ext uri="{BB962C8B-B14F-4D97-AF65-F5344CB8AC3E}">
        <p14:creationId xmlns:p14="http://schemas.microsoft.com/office/powerpoint/2010/main" val="155995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285420"/>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5" y="1772925"/>
            <a:ext cx="6475607" cy="2037664"/>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Environment </a:t>
            </a:r>
            <a:endParaRPr sz="14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Environmental Management</a:t>
            </a:r>
            <a:r>
              <a:rPr lang="en-US" b="1" dirty="0">
                <a:sym typeface="Calibri"/>
              </a:rPr>
              <a:t> </a:t>
            </a:r>
            <a:r>
              <a:rPr lang="en-US" sz="1600" dirty="0">
                <a:solidFill>
                  <a:schemeClr val="dk1"/>
                </a:solidFill>
                <a:latin typeface="Calibri"/>
                <a:ea typeface="Calibri"/>
                <a:cs typeface="Calibri"/>
                <a:sym typeface="Calibri"/>
              </a:rPr>
              <a:t>(38, down from 52 last year)</a:t>
            </a:r>
            <a:endParaRPr dirty="0"/>
          </a:p>
          <a:p>
            <a:pPr marL="742950" lvl="1" indent="-285750">
              <a:spcBef>
                <a:spcPts val="600"/>
              </a:spcBef>
              <a:buClr>
                <a:schemeClr val="dk1"/>
              </a:buClr>
              <a:buSzPts val="1600"/>
              <a:buFont typeface="Arial"/>
              <a:buChar char="•"/>
            </a:pPr>
            <a:r>
              <a:rPr lang="en-US" sz="1600" u="sng" dirty="0">
                <a:latin typeface="Calibri"/>
                <a:ea typeface="Calibri"/>
                <a:cs typeface="Calibri"/>
                <a:sym typeface="Calibri"/>
              </a:rPr>
              <a:t>Waste/Pollution </a:t>
            </a:r>
            <a:r>
              <a:rPr lang="en-US" sz="1600" dirty="0">
                <a:latin typeface="Calibri"/>
                <a:ea typeface="Calibri"/>
                <a:cs typeface="Calibri"/>
                <a:sym typeface="Calibri"/>
              </a:rPr>
              <a:t>— mostly on plastic production &amp; use</a:t>
            </a:r>
          </a:p>
          <a:p>
            <a:pPr lvl="1">
              <a:spcBef>
                <a:spcPts val="600"/>
              </a:spcBef>
              <a:spcAft>
                <a:spcPts val="600"/>
              </a:spcAft>
              <a:buClr>
                <a:schemeClr val="dk1"/>
              </a:buClr>
              <a:buSzPts val="1600"/>
            </a:pPr>
            <a:r>
              <a:rPr lang="en-US" sz="1600" b="1" dirty="0">
                <a:solidFill>
                  <a:srgbClr val="FF0000"/>
                </a:solidFill>
                <a:latin typeface="Calibri"/>
                <a:ea typeface="Calibri"/>
                <a:cs typeface="Calibri"/>
                <a:sym typeface="Calibri"/>
              </a:rPr>
              <a:t>      NEW:  </a:t>
            </a:r>
            <a:r>
              <a:rPr lang="en-US" sz="1600" dirty="0">
                <a:latin typeface="Calibri"/>
                <a:ea typeface="Calibri"/>
                <a:cs typeface="Calibri"/>
                <a:sym typeface="Calibri"/>
              </a:rPr>
              <a:t>“Circular economy” at </a:t>
            </a:r>
            <a:r>
              <a:rPr lang="en-US" sz="1600" b="1" dirty="0">
                <a:latin typeface="Calibri"/>
                <a:ea typeface="Calibri"/>
                <a:cs typeface="Calibri"/>
                <a:sym typeface="Calibri"/>
              </a:rPr>
              <a:t>Constellation Brands</a:t>
            </a:r>
          </a:p>
          <a:p>
            <a:pPr marL="744538" lvl="2" indent="-285750">
              <a:spcBef>
                <a:spcPts val="600"/>
              </a:spcBef>
              <a:buClr>
                <a:schemeClr val="dk1"/>
              </a:buClr>
              <a:buSzPts val="1600"/>
              <a:buFont typeface="Arial" panose="020B0604020202020204" pitchFamily="34" charset="0"/>
              <a:buChar char="•"/>
            </a:pPr>
            <a:r>
              <a:rPr lang="en-US" sz="1600" u="sng" dirty="0">
                <a:latin typeface="Calibri"/>
                <a:ea typeface="Calibri"/>
                <a:cs typeface="Calibri"/>
                <a:sym typeface="Calibri"/>
              </a:rPr>
              <a:t>Agriculture</a:t>
            </a:r>
            <a:r>
              <a:rPr lang="en-US" sz="1600" b="1" dirty="0">
                <a:latin typeface="Calibri"/>
                <a:ea typeface="Calibri"/>
                <a:cs typeface="Calibri"/>
                <a:sym typeface="Calibri"/>
              </a:rPr>
              <a:t> </a:t>
            </a:r>
            <a:r>
              <a:rPr lang="en-US" sz="1600" dirty="0">
                <a:latin typeface="Calibri"/>
                <a:ea typeface="Calibri"/>
                <a:cs typeface="Calibri"/>
                <a:sym typeface="Calibri"/>
              </a:rPr>
              <a:t>— More on eggs, chicken &amp; pig welfare</a:t>
            </a:r>
          </a:p>
          <a:p>
            <a:pPr marL="458788" lvl="2">
              <a:spcBef>
                <a:spcPts val="600"/>
              </a:spcBef>
              <a:buClr>
                <a:schemeClr val="dk1"/>
              </a:buClr>
              <a:buSzPts val="1600"/>
            </a:pPr>
            <a:r>
              <a:rPr lang="en-US" sz="1600" b="1" dirty="0">
                <a:solidFill>
                  <a:srgbClr val="FF0000"/>
                </a:solidFill>
                <a:latin typeface="Calibri"/>
                <a:ea typeface="Calibri"/>
                <a:cs typeface="Calibri"/>
                <a:sym typeface="Calibri"/>
              </a:rPr>
              <a:t>      NEW:  </a:t>
            </a:r>
            <a:r>
              <a:rPr lang="en-US" sz="1600" dirty="0">
                <a:latin typeface="Calibri"/>
                <a:ea typeface="Calibri"/>
                <a:cs typeface="Calibri"/>
                <a:sym typeface="Calibri"/>
              </a:rPr>
              <a:t>plant-based milk – </a:t>
            </a:r>
            <a:r>
              <a:rPr lang="en-US" sz="1600" b="1" dirty="0">
                <a:latin typeface="Calibri"/>
                <a:ea typeface="Calibri"/>
                <a:cs typeface="Calibri"/>
                <a:sym typeface="Calibri"/>
              </a:rPr>
              <a:t>Starbucks</a:t>
            </a:r>
            <a:endParaRPr dirty="0"/>
          </a:p>
        </p:txBody>
      </p:sp>
      <p:sp>
        <p:nvSpPr>
          <p:cNvPr id="8" name="AutoShape 10" descr="The Chemical Footprint Project">
            <a:extLst>
              <a:ext uri="{FF2B5EF4-FFF2-40B4-BE49-F238E27FC236}">
                <a16:creationId xmlns:a16="http://schemas.microsoft.com/office/drawing/2014/main" id="{D579792D-19E5-4D20-8633-BE06B7509A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AD092F1-A372-79BD-E6FF-05932C5C722A}"/>
              </a:ext>
            </a:extLst>
          </p:cNvPr>
          <p:cNvPicPr>
            <a:picLocks noChangeAspect="1"/>
          </p:cNvPicPr>
          <p:nvPr/>
        </p:nvPicPr>
        <p:blipFill>
          <a:blip r:embed="rId3"/>
          <a:stretch>
            <a:fillRect/>
          </a:stretch>
        </p:blipFill>
        <p:spPr>
          <a:xfrm>
            <a:off x="7203844" y="1107864"/>
            <a:ext cx="4706509" cy="3253803"/>
          </a:xfrm>
          <a:prstGeom prst="rect">
            <a:avLst/>
          </a:prstGeom>
        </p:spPr>
      </p:pic>
      <p:pic>
        <p:nvPicPr>
          <p:cNvPr id="1026" name="Picture 2" descr="Sows Pigs Gestation Crate">
            <a:extLst>
              <a:ext uri="{FF2B5EF4-FFF2-40B4-BE49-F238E27FC236}">
                <a16:creationId xmlns:a16="http://schemas.microsoft.com/office/drawing/2014/main" id="{37EB86B9-4066-11FB-450C-32FD9E6B0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843" y="4361667"/>
            <a:ext cx="2635253" cy="26352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mmercial Free-Range Chicken Farming">
            <a:extLst>
              <a:ext uri="{FF2B5EF4-FFF2-40B4-BE49-F238E27FC236}">
                <a16:creationId xmlns:a16="http://schemas.microsoft.com/office/drawing/2014/main" id="{8F2E6E19-60F0-8525-28E4-138000068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9096" y="4340589"/>
            <a:ext cx="4461106" cy="2635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B074F0A-F11B-5F29-DF30-FFF2F5A23791}"/>
              </a:ext>
            </a:extLst>
          </p:cNvPr>
          <p:cNvPicPr>
            <a:picLocks noChangeAspect="1"/>
          </p:cNvPicPr>
          <p:nvPr/>
        </p:nvPicPr>
        <p:blipFill>
          <a:blip r:embed="rId6"/>
          <a:stretch>
            <a:fillRect/>
          </a:stretch>
        </p:blipFill>
        <p:spPr>
          <a:xfrm>
            <a:off x="-3904" y="4344838"/>
            <a:ext cx="7207748" cy="2493744"/>
          </a:xfrm>
          <a:prstGeom prst="rect">
            <a:avLst/>
          </a:prstGeom>
        </p:spPr>
      </p:pic>
      <p:sp>
        <p:nvSpPr>
          <p:cNvPr id="14" name="TextBox 13">
            <a:extLst>
              <a:ext uri="{FF2B5EF4-FFF2-40B4-BE49-F238E27FC236}">
                <a16:creationId xmlns:a16="http://schemas.microsoft.com/office/drawing/2014/main" id="{CBEDD8F2-37D0-B6A3-0531-F82BC0EDF2E2}"/>
              </a:ext>
            </a:extLst>
          </p:cNvPr>
          <p:cNvSpPr txBox="1"/>
          <p:nvPr/>
        </p:nvSpPr>
        <p:spPr>
          <a:xfrm>
            <a:off x="100333" y="4094083"/>
            <a:ext cx="4927183" cy="307777"/>
          </a:xfrm>
          <a:prstGeom prst="rect">
            <a:avLst/>
          </a:prstGeom>
          <a:noFill/>
        </p:spPr>
        <p:txBody>
          <a:bodyPr wrap="none" rtlCol="0">
            <a:spAutoFit/>
          </a:bodyPr>
          <a:lstStyle/>
          <a:p>
            <a:r>
              <a:rPr lang="en-US" sz="1400" b="1" i="1" u="sng" dirty="0">
                <a:solidFill>
                  <a:schemeClr val="accent1"/>
                </a:solidFill>
              </a:rPr>
              <a:t>Breaking the Plastic Wave</a:t>
            </a:r>
            <a:r>
              <a:rPr lang="en-US" sz="1400" b="1" u="sng" dirty="0">
                <a:solidFill>
                  <a:schemeClr val="accent1"/>
                </a:solidFill>
              </a:rPr>
              <a:t> Projection for Needed System Change</a:t>
            </a:r>
          </a:p>
        </p:txBody>
      </p:sp>
    </p:spTree>
    <p:extLst>
      <p:ext uri="{BB962C8B-B14F-4D97-AF65-F5344CB8AC3E}">
        <p14:creationId xmlns:p14="http://schemas.microsoft.com/office/powerpoint/2010/main" val="4160748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36218" y="1281130"/>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292;p43">
            <a:extLst>
              <a:ext uri="{FF2B5EF4-FFF2-40B4-BE49-F238E27FC236}">
                <a16:creationId xmlns:a16="http://schemas.microsoft.com/office/drawing/2014/main" id="{D9701D4B-AB36-4864-AF1B-77327634D857}"/>
              </a:ext>
            </a:extLst>
          </p:cNvPr>
          <p:cNvSpPr txBox="1"/>
          <p:nvPr/>
        </p:nvSpPr>
        <p:spPr>
          <a:xfrm>
            <a:off x="636217" y="1904761"/>
            <a:ext cx="6276448" cy="3303344"/>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a:t>
            </a:r>
            <a:r>
              <a:rPr lang="en-US" sz="2400" b="1" i="1" dirty="0">
                <a:solidFill>
                  <a:schemeClr val="dk1"/>
                </a:solidFill>
                <a:latin typeface="Calibri"/>
                <a:ea typeface="Calibri"/>
                <a:cs typeface="Calibri"/>
                <a:sym typeface="Calibri"/>
              </a:rPr>
              <a:t> </a:t>
            </a:r>
            <a:endParaRPr sz="20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 Corporate Political Influence </a:t>
            </a:r>
            <a:r>
              <a:rPr lang="en-US" sz="1600" dirty="0">
                <a:solidFill>
                  <a:schemeClr val="dk1"/>
                </a:solidFill>
                <a:latin typeface="Calibri"/>
                <a:ea typeface="Calibri"/>
                <a:cs typeface="Calibri"/>
                <a:sym typeface="Calibri"/>
              </a:rPr>
              <a:t>(about 90, 1/3 on values) </a:t>
            </a:r>
            <a:endParaRPr dirty="0"/>
          </a:p>
          <a:p>
            <a:pPr marL="741363" lvl="4" indent="-285750">
              <a:spcBef>
                <a:spcPts val="1200"/>
              </a:spcBef>
              <a:buClr>
                <a:schemeClr val="dk1"/>
              </a:buClr>
              <a:buSzPts val="1600"/>
              <a:buFont typeface="Arial"/>
              <a:buChar char="•"/>
            </a:pPr>
            <a:r>
              <a:rPr lang="en-US" sz="1600" dirty="0">
                <a:solidFill>
                  <a:schemeClr val="dk1"/>
                </a:solidFill>
                <a:latin typeface="Calibri"/>
                <a:ea typeface="Calibri"/>
                <a:cs typeface="Calibri"/>
                <a:sym typeface="Calibri"/>
              </a:rPr>
              <a:t>Oversight/disclosure model for </a:t>
            </a:r>
            <a:r>
              <a:rPr lang="en-US" sz="1600" u="sng" dirty="0">
                <a:solidFill>
                  <a:schemeClr val="dk1"/>
                </a:solidFill>
                <a:latin typeface="Calibri"/>
                <a:ea typeface="Calibri"/>
                <a:cs typeface="Calibri"/>
                <a:sym typeface="Calibri"/>
              </a:rPr>
              <a:t>election/lobbying</a:t>
            </a:r>
            <a:endParaRPr lang="en-US" sz="1600" dirty="0">
              <a:solidFill>
                <a:schemeClr val="dk1"/>
              </a:solidFill>
              <a:latin typeface="Calibri"/>
              <a:ea typeface="Calibri"/>
              <a:cs typeface="Calibri"/>
              <a:sym typeface="Calibri"/>
            </a:endParaRPr>
          </a:p>
          <a:p>
            <a:pPr marL="455613" lvl="4">
              <a:spcBef>
                <a:spcPts val="600"/>
              </a:spcBef>
              <a:buClr>
                <a:schemeClr val="dk1"/>
              </a:buClr>
              <a:buSzPts val="1600"/>
            </a:pPr>
            <a:r>
              <a:rPr lang="en-US" sz="1600" b="1" dirty="0">
                <a:solidFill>
                  <a:schemeClr val="dk1"/>
                </a:solidFill>
                <a:latin typeface="Calibri"/>
                <a:ea typeface="Calibri"/>
                <a:cs typeface="Calibri"/>
                <a:sym typeface="Calibri"/>
              </a:rPr>
              <a:t>      </a:t>
            </a:r>
            <a:r>
              <a:rPr lang="en-US" sz="1600" b="1" dirty="0">
                <a:solidFill>
                  <a:srgbClr val="FF0000"/>
                </a:solidFill>
                <a:latin typeface="Calibri"/>
                <a:ea typeface="Calibri"/>
                <a:cs typeface="Calibri"/>
                <a:sym typeface="Calibri"/>
              </a:rPr>
              <a:t>NEW:</a:t>
            </a:r>
            <a:r>
              <a:rPr lang="en-US" sz="1600" dirty="0">
                <a:solidFill>
                  <a:schemeClr val="dk1"/>
                </a:solidFill>
                <a:latin typeface="Calibri"/>
                <a:ea typeface="Calibri"/>
                <a:cs typeface="Calibri"/>
                <a:sym typeface="Calibri"/>
              </a:rPr>
              <a:t>  Reporting on intermediaries’ spending</a:t>
            </a:r>
          </a:p>
          <a:p>
            <a:pPr marL="741363" lvl="4"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Values</a:t>
            </a:r>
            <a:r>
              <a:rPr lang="en-US" sz="1600" dirty="0">
                <a:solidFill>
                  <a:schemeClr val="dk1"/>
                </a:solidFill>
                <a:latin typeface="Calibri"/>
                <a:ea typeface="Calibri"/>
                <a:cs typeface="Calibri"/>
                <a:sym typeface="Calibri"/>
              </a:rPr>
              <a:t>: Company policy vs. supported political player priorities</a:t>
            </a:r>
          </a:p>
          <a:p>
            <a:pPr marL="741363" lvl="5">
              <a:spcBef>
                <a:spcPts val="600"/>
              </a:spcBef>
              <a:buClr>
                <a:schemeClr val="dk1"/>
              </a:buClr>
              <a:buSzPts val="1600"/>
            </a:pPr>
            <a:r>
              <a:rPr lang="en-US" sz="1600" b="1" dirty="0">
                <a:solidFill>
                  <a:srgbClr val="FF0000"/>
                </a:solidFill>
                <a:latin typeface="Calibri"/>
                <a:ea typeface="Calibri"/>
                <a:cs typeface="Calibri"/>
                <a:sym typeface="Calibri"/>
              </a:rPr>
              <a:t>SHIFT:  </a:t>
            </a:r>
            <a:r>
              <a:rPr lang="en-US" sz="1600" dirty="0">
                <a:solidFill>
                  <a:schemeClr val="dk1"/>
                </a:solidFill>
                <a:latin typeface="Calibri"/>
                <a:ea typeface="Calibri"/>
                <a:cs typeface="Calibri"/>
                <a:sym typeface="Calibri"/>
              </a:rPr>
              <a:t>Climate-related lobbying more specific </a:t>
            </a:r>
          </a:p>
          <a:p>
            <a:pPr marL="741363" lvl="5">
              <a:buClr>
                <a:schemeClr val="dk1"/>
              </a:buClr>
              <a:buSzPts val="1600"/>
            </a:pPr>
            <a:r>
              <a:rPr lang="en-US" sz="1600" b="1" dirty="0">
                <a:solidFill>
                  <a:srgbClr val="FF0000"/>
                </a:solidFill>
                <a:latin typeface="Calibri"/>
                <a:ea typeface="Calibri"/>
                <a:cs typeface="Calibri"/>
                <a:sym typeface="Calibri"/>
              </a:rPr>
              <a:t>MORE:  </a:t>
            </a:r>
            <a:r>
              <a:rPr lang="en-US" sz="1600" dirty="0">
                <a:solidFill>
                  <a:schemeClr val="dk1"/>
                </a:solidFill>
                <a:latin typeface="Calibri"/>
                <a:ea typeface="Calibri"/>
                <a:cs typeface="Calibri"/>
                <a:sym typeface="Calibri"/>
              </a:rPr>
              <a:t>Reproductive rights, voter suppression questions</a:t>
            </a:r>
          </a:p>
        </p:txBody>
      </p:sp>
      <p:sp>
        <p:nvSpPr>
          <p:cNvPr id="5" name="AutoShape 2" descr="See the source image">
            <a:extLst>
              <a:ext uri="{FF2B5EF4-FFF2-40B4-BE49-F238E27FC236}">
                <a16:creationId xmlns:a16="http://schemas.microsoft.com/office/drawing/2014/main" id="{78C11621-3381-44A9-BF4E-A06AA67D2D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See the source image">
            <a:extLst>
              <a:ext uri="{FF2B5EF4-FFF2-40B4-BE49-F238E27FC236}">
                <a16:creationId xmlns:a16="http://schemas.microsoft.com/office/drawing/2014/main" id="{24D92C2B-0659-48AD-AA76-E71A5F27AD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9841513A-142E-6B56-9431-17AA79532F3E}"/>
              </a:ext>
            </a:extLst>
          </p:cNvPr>
          <p:cNvPicPr>
            <a:picLocks noChangeAspect="1"/>
          </p:cNvPicPr>
          <p:nvPr/>
        </p:nvPicPr>
        <p:blipFill>
          <a:blip r:embed="rId3"/>
          <a:stretch>
            <a:fillRect/>
          </a:stretch>
        </p:blipFill>
        <p:spPr>
          <a:xfrm>
            <a:off x="6912665" y="1551705"/>
            <a:ext cx="4712110" cy="3255757"/>
          </a:xfrm>
          <a:prstGeom prst="rect">
            <a:avLst/>
          </a:prstGeom>
        </p:spPr>
      </p:pic>
      <p:pic>
        <p:nvPicPr>
          <p:cNvPr id="2050" name="Picture 2" descr="Image result for Pro-Choice Protest">
            <a:extLst>
              <a:ext uri="{FF2B5EF4-FFF2-40B4-BE49-F238E27FC236}">
                <a16:creationId xmlns:a16="http://schemas.microsoft.com/office/drawing/2014/main" id="{5CC82B31-2658-A04D-030A-373297B0B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321" y="4994412"/>
            <a:ext cx="3207874" cy="19770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mpe considers ballot measure to curb 'dark money' influence in ...">
            <a:extLst>
              <a:ext uri="{FF2B5EF4-FFF2-40B4-BE49-F238E27FC236}">
                <a16:creationId xmlns:a16="http://schemas.microsoft.com/office/drawing/2014/main" id="{468696F5-FC8E-0291-2EC5-16BCB8CB5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8210" y="4994412"/>
            <a:ext cx="3314001" cy="1863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climate change lobbying">
            <a:extLst>
              <a:ext uri="{FF2B5EF4-FFF2-40B4-BE49-F238E27FC236}">
                <a16:creationId xmlns:a16="http://schemas.microsoft.com/office/drawing/2014/main" id="{341CB72E-58BB-51D6-EA5C-25CC8C677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94413"/>
            <a:ext cx="2979668" cy="22310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voting rights">
            <a:extLst>
              <a:ext uri="{FF2B5EF4-FFF2-40B4-BE49-F238E27FC236}">
                <a16:creationId xmlns:a16="http://schemas.microsoft.com/office/drawing/2014/main" id="{9C592066-3118-69F3-DD2F-C591508B2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4781" y="4994413"/>
            <a:ext cx="2910301" cy="206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979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711374" y="1259630"/>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301;p44">
            <a:extLst>
              <a:ext uri="{FF2B5EF4-FFF2-40B4-BE49-F238E27FC236}">
                <a16:creationId xmlns:a16="http://schemas.microsoft.com/office/drawing/2014/main" id="{5224D772-18DC-4F3A-B3D2-70CFEDA46ACD}"/>
              </a:ext>
            </a:extLst>
          </p:cNvPr>
          <p:cNvSpPr txBox="1"/>
          <p:nvPr/>
        </p:nvSpPr>
        <p:spPr>
          <a:xfrm>
            <a:off x="711374" y="1828800"/>
            <a:ext cx="6466319" cy="2858400"/>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 </a:t>
            </a:r>
            <a:endParaRPr dirty="0"/>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Decent Work </a:t>
            </a:r>
            <a:r>
              <a:rPr lang="en-US" sz="1600" dirty="0">
                <a:solidFill>
                  <a:schemeClr val="dk1"/>
                </a:solidFill>
                <a:latin typeface="Calibri"/>
                <a:ea typeface="Calibri"/>
                <a:cs typeface="Calibri"/>
                <a:sym typeface="Calibri"/>
              </a:rPr>
              <a:t>(just under 50 proposals, down from 70+ last year)</a:t>
            </a:r>
            <a:endParaRPr sz="1600" dirty="0">
              <a:solidFill>
                <a:schemeClr val="dk1"/>
              </a:solidFill>
              <a:latin typeface="Calibri"/>
              <a:ea typeface="Calibri"/>
              <a:cs typeface="Calibri"/>
              <a:sym typeface="Calibri"/>
            </a:endParaRPr>
          </a:p>
          <a:p>
            <a:pPr marL="682625" lvl="2"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Fair pay </a:t>
            </a:r>
            <a:r>
              <a:rPr lang="en-US" sz="1600" dirty="0">
                <a:solidFill>
                  <a:schemeClr val="dk1"/>
                </a:solidFill>
                <a:latin typeface="Calibri"/>
                <a:ea typeface="Calibri"/>
                <a:cs typeface="Calibri"/>
                <a:sym typeface="Calibri"/>
              </a:rPr>
              <a:t>(20):  Almost all on gender/racial pay gaps</a:t>
            </a:r>
          </a:p>
          <a:p>
            <a:pPr marL="682625" lvl="2"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Working conditions</a:t>
            </a:r>
            <a:r>
              <a:rPr lang="en-US" sz="1600" dirty="0">
                <a:solidFill>
                  <a:schemeClr val="dk1"/>
                </a:solidFill>
                <a:latin typeface="Calibri"/>
                <a:ea typeface="Calibri"/>
                <a:cs typeface="Calibri"/>
                <a:sym typeface="Calibri"/>
              </a:rPr>
              <a:t> (17): details on fair treatment, health &amp; safety</a:t>
            </a:r>
          </a:p>
          <a:p>
            <a:pPr marL="684213" lvl="3">
              <a:spcBef>
                <a:spcPts val="600"/>
              </a:spcBef>
              <a:buClr>
                <a:schemeClr val="dk1"/>
              </a:buClr>
              <a:buSzPts val="1600"/>
            </a:pPr>
            <a:r>
              <a:rPr lang="en-US" sz="1600" b="1" dirty="0">
                <a:solidFill>
                  <a:srgbClr val="FF0000"/>
                </a:solidFill>
                <a:latin typeface="Calibri"/>
                <a:ea typeface="Calibri"/>
                <a:cs typeface="Calibri"/>
                <a:sym typeface="Calibri"/>
              </a:rPr>
              <a:t>NEW:</a:t>
            </a:r>
            <a:r>
              <a:rPr lang="en-US" sz="1600" dirty="0">
                <a:solidFill>
                  <a:schemeClr val="dk1"/>
                </a:solidFill>
                <a:latin typeface="Calibri"/>
                <a:ea typeface="Calibri"/>
                <a:cs typeface="Calibri"/>
                <a:sym typeface="Calibri"/>
              </a:rPr>
              <a:t>  Audit performance, address gun violence at work</a:t>
            </a:r>
          </a:p>
          <a:p>
            <a:pPr marL="682625" lvl="2" indent="-285750">
              <a:spcBef>
                <a:spcPts val="1200"/>
              </a:spcBef>
              <a:buClr>
                <a:schemeClr val="dk1"/>
              </a:buClr>
              <a:buSzPts val="1600"/>
              <a:buFont typeface="Arial"/>
              <a:buChar char="•"/>
            </a:pPr>
            <a:r>
              <a:rPr lang="en-US" sz="1600" u="sng" dirty="0">
                <a:solidFill>
                  <a:schemeClr val="dk1"/>
                </a:solidFill>
                <a:latin typeface="Calibri"/>
                <a:ea typeface="Calibri"/>
                <a:cs typeface="Calibri"/>
                <a:sym typeface="Calibri"/>
              </a:rPr>
              <a:t>Benefits</a:t>
            </a:r>
            <a:r>
              <a:rPr lang="en-US" sz="1600" dirty="0">
                <a:solidFill>
                  <a:schemeClr val="dk1"/>
                </a:solidFill>
                <a:latin typeface="Calibri"/>
                <a:ea typeface="Calibri"/>
                <a:cs typeface="Calibri"/>
                <a:sym typeface="Calibri"/>
              </a:rPr>
              <a:t> (8):  Paid sick leave – OK’d by SEC last year</a:t>
            </a:r>
          </a:p>
          <a:p>
            <a:pPr marL="684213" lvl="3">
              <a:spcBef>
                <a:spcPts val="600"/>
              </a:spcBef>
              <a:buClr>
                <a:schemeClr val="dk1"/>
              </a:buClr>
              <a:buSzPts val="1600"/>
            </a:pP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Transgender health benefits at </a:t>
            </a:r>
            <a:r>
              <a:rPr lang="en-US" sz="1600" b="1" dirty="0">
                <a:solidFill>
                  <a:schemeClr val="dk1"/>
                </a:solidFill>
                <a:latin typeface="Calibri"/>
                <a:ea typeface="Calibri"/>
                <a:cs typeface="Calibri"/>
                <a:sym typeface="Calibri"/>
              </a:rPr>
              <a:t>LKQ</a:t>
            </a:r>
            <a:endParaRPr sz="1600" b="1" dirty="0">
              <a:solidFill>
                <a:srgbClr val="FF0000"/>
              </a:solidFill>
              <a:latin typeface="Calibri"/>
              <a:ea typeface="Calibri"/>
              <a:cs typeface="Calibri"/>
              <a:sym typeface="Calibri"/>
            </a:endParaRPr>
          </a:p>
        </p:txBody>
      </p:sp>
      <p:sp>
        <p:nvSpPr>
          <p:cNvPr id="4" name="AutoShape 2" descr="See the source image">
            <a:extLst>
              <a:ext uri="{FF2B5EF4-FFF2-40B4-BE49-F238E27FC236}">
                <a16:creationId xmlns:a16="http://schemas.microsoft.com/office/drawing/2014/main" id="{94D4BFE8-8459-471A-8568-DDC40275B1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B55F17D8-5625-7979-6077-EAC9D71CF17D}"/>
              </a:ext>
            </a:extLst>
          </p:cNvPr>
          <p:cNvPicPr>
            <a:picLocks noChangeAspect="1"/>
          </p:cNvPicPr>
          <p:nvPr/>
        </p:nvPicPr>
        <p:blipFill>
          <a:blip r:embed="rId3"/>
          <a:stretch>
            <a:fillRect/>
          </a:stretch>
        </p:blipFill>
        <p:spPr>
          <a:xfrm>
            <a:off x="7177693" y="1264600"/>
            <a:ext cx="4720140" cy="3254612"/>
          </a:xfrm>
          <a:prstGeom prst="rect">
            <a:avLst/>
          </a:prstGeom>
        </p:spPr>
      </p:pic>
      <p:pic>
        <p:nvPicPr>
          <p:cNvPr id="6" name="Picture 2">
            <a:extLst>
              <a:ext uri="{FF2B5EF4-FFF2-40B4-BE49-F238E27FC236}">
                <a16:creationId xmlns:a16="http://schemas.microsoft.com/office/drawing/2014/main" id="{884940FB-8183-62B3-D56E-EEC4A40A5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3686" y="4755467"/>
            <a:ext cx="2093013" cy="20930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paid sick leave">
            <a:extLst>
              <a:ext uri="{FF2B5EF4-FFF2-40B4-BE49-F238E27FC236}">
                <a16:creationId xmlns:a16="http://schemas.microsoft.com/office/drawing/2014/main" id="{807C6D55-6422-2CA5-2910-497E44177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0692" y="4742888"/>
            <a:ext cx="1974104" cy="21151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Gender Harassment">
            <a:extLst>
              <a:ext uri="{FF2B5EF4-FFF2-40B4-BE49-F238E27FC236}">
                <a16:creationId xmlns:a16="http://schemas.microsoft.com/office/drawing/2014/main" id="{E8E18DB5-6782-9BC9-25A2-363E26D23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167" y="4755467"/>
            <a:ext cx="1939526" cy="2093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gender pay gap">
            <a:extLst>
              <a:ext uri="{FF2B5EF4-FFF2-40B4-BE49-F238E27FC236}">
                <a16:creationId xmlns:a16="http://schemas.microsoft.com/office/drawing/2014/main" id="{0D1C290A-BC01-1E5E-4A5A-63A4A1DF3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6326" y="4742888"/>
            <a:ext cx="3400112" cy="224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9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83954"/>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248611"/>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6" y="1846991"/>
            <a:ext cx="6482077" cy="2030528"/>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 </a:t>
            </a:r>
            <a:endParaRPr sz="1600" b="1" i="1" dirty="0">
              <a:solidFill>
                <a:schemeClr val="dk1"/>
              </a:solidFill>
              <a:latin typeface="Calibri"/>
              <a:ea typeface="Calibri"/>
              <a:cs typeface="Calibri"/>
              <a:sym typeface="Calibri"/>
            </a:endParaRPr>
          </a:p>
          <a:p>
            <a:pPr marL="342900" indent="-342900">
              <a:spcBef>
                <a:spcPts val="1320"/>
              </a:spcBef>
              <a:spcAft>
                <a:spcPts val="600"/>
              </a:spcAft>
              <a:buClr>
                <a:schemeClr val="dk1"/>
              </a:buClr>
              <a:buSzPts val="1600"/>
              <a:buFont typeface="Noto Sans Symbols"/>
              <a:buChar char="✓"/>
            </a:pPr>
            <a:r>
              <a:rPr lang="en-US" sz="1600" b="1" dirty="0">
                <a:solidFill>
                  <a:schemeClr val="dk1"/>
                </a:solidFill>
                <a:latin typeface="Calibri"/>
                <a:cs typeface="Calibri"/>
                <a:sym typeface="Calibri"/>
              </a:rPr>
              <a:t>Diversity at Work</a:t>
            </a:r>
            <a:r>
              <a:rPr lang="en-US" dirty="0"/>
              <a:t>  </a:t>
            </a:r>
            <a:r>
              <a:rPr lang="en-US" sz="1600" dirty="0">
                <a:solidFill>
                  <a:schemeClr val="dk1"/>
                </a:solidFill>
                <a:latin typeface="Calibri"/>
                <a:ea typeface="Calibri"/>
                <a:cs typeface="Calibri"/>
                <a:sym typeface="Calibri"/>
              </a:rPr>
              <a:t>(38, down from 50 last year)</a:t>
            </a:r>
            <a:endParaRPr dirty="0"/>
          </a:p>
          <a:p>
            <a:pPr marL="625475" lvl="1" indent="-285750">
              <a:spcBef>
                <a:spcPts val="600"/>
              </a:spcBef>
              <a:spcAft>
                <a:spcPts val="60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More disclosure on DEI = fewer proposals – 40 withdrawn in 2022</a:t>
            </a:r>
          </a:p>
          <a:p>
            <a:pPr marL="625475" lvl="1" indent="-285750">
              <a:spcBef>
                <a:spcPts val="600"/>
              </a:spcBef>
              <a:spcAft>
                <a:spcPts val="600"/>
              </a:spcAft>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New target companies in 2022</a:t>
            </a:r>
          </a:p>
          <a:p>
            <a:pPr marL="625475" lvl="1" indent="-285750">
              <a:spcBef>
                <a:spcPts val="600"/>
              </a:spcBef>
              <a:buClr>
                <a:schemeClr val="dk1"/>
              </a:buClr>
              <a:buSzPts val="1600"/>
              <a:buFont typeface="Arial" panose="020B0604020202020204" pitchFamily="34" charset="0"/>
              <a:buChar char="•"/>
            </a:pPr>
            <a:r>
              <a:rPr lang="en-US" sz="1600" b="1" dirty="0">
                <a:solidFill>
                  <a:srgbClr val="FF0000"/>
                </a:solidFill>
                <a:latin typeface="Calibri"/>
                <a:ea typeface="Calibri"/>
                <a:cs typeface="Calibri"/>
                <a:sym typeface="Calibri"/>
              </a:rPr>
              <a:t>NEW: </a:t>
            </a:r>
            <a:r>
              <a:rPr lang="en-US" sz="1600" dirty="0">
                <a:solidFill>
                  <a:srgbClr val="FF0000"/>
                </a:solidFill>
                <a:latin typeface="Calibri"/>
                <a:ea typeface="Calibri"/>
                <a:cs typeface="Calibri"/>
                <a:sym typeface="Calibri"/>
              </a:rPr>
              <a:t> </a:t>
            </a:r>
            <a:r>
              <a:rPr lang="en-US" sz="1600" dirty="0">
                <a:solidFill>
                  <a:schemeClr val="dk1"/>
                </a:solidFill>
                <a:latin typeface="Calibri"/>
                <a:ea typeface="Calibri"/>
                <a:cs typeface="Calibri"/>
                <a:sym typeface="Calibri"/>
              </a:rPr>
              <a:t>Criminal record impact on hiring (4 companies)</a:t>
            </a:r>
          </a:p>
        </p:txBody>
      </p:sp>
      <p:sp>
        <p:nvSpPr>
          <p:cNvPr id="3" name="AutoShape 2" descr="See the source image">
            <a:extLst>
              <a:ext uri="{FF2B5EF4-FFF2-40B4-BE49-F238E27FC236}">
                <a16:creationId xmlns:a16="http://schemas.microsoft.com/office/drawing/2014/main" id="{FE875B23-5CE1-4AD4-AAAE-0E3DB38AFB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0B60BDC5-0DBD-8944-2274-69EF26F5380E}"/>
              </a:ext>
            </a:extLst>
          </p:cNvPr>
          <p:cNvPicPr>
            <a:picLocks noChangeAspect="1"/>
          </p:cNvPicPr>
          <p:nvPr/>
        </p:nvPicPr>
        <p:blipFill>
          <a:blip r:embed="rId3"/>
          <a:stretch>
            <a:fillRect/>
          </a:stretch>
        </p:blipFill>
        <p:spPr>
          <a:xfrm>
            <a:off x="7099240" y="1104784"/>
            <a:ext cx="4612927" cy="3225248"/>
          </a:xfrm>
          <a:prstGeom prst="rect">
            <a:avLst/>
          </a:prstGeom>
        </p:spPr>
      </p:pic>
      <p:pic>
        <p:nvPicPr>
          <p:cNvPr id="5" name="Picture 2" descr="Image result for diversity at work">
            <a:extLst>
              <a:ext uri="{FF2B5EF4-FFF2-40B4-BE49-F238E27FC236}">
                <a16:creationId xmlns:a16="http://schemas.microsoft.com/office/drawing/2014/main" id="{404D762A-A452-5F92-A784-2A08D3E5F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717" y="4475899"/>
            <a:ext cx="4267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anning the Box">
            <a:extLst>
              <a:ext uri="{FF2B5EF4-FFF2-40B4-BE49-F238E27FC236}">
                <a16:creationId xmlns:a16="http://schemas.microsoft.com/office/drawing/2014/main" id="{CB01D69F-F9A2-729A-1042-364754281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0917" y="4437742"/>
            <a:ext cx="3516588" cy="2411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ei assessment">
            <a:extLst>
              <a:ext uri="{FF2B5EF4-FFF2-40B4-BE49-F238E27FC236}">
                <a16:creationId xmlns:a16="http://schemas.microsoft.com/office/drawing/2014/main" id="{238F18CC-43E6-70EE-21C9-F4A5855A9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7504" y="4447482"/>
            <a:ext cx="3434383" cy="241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0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p:nvPr/>
        </p:nvSpPr>
        <p:spPr>
          <a:xfrm>
            <a:off x="1879806" y="1064115"/>
            <a:ext cx="8229600" cy="804862"/>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Featured Speakers</a:t>
            </a:r>
            <a:endParaRPr sz="4000" dirty="0">
              <a:solidFill>
                <a:srgbClr val="532977"/>
              </a:solidFill>
            </a:endParaRPr>
          </a:p>
        </p:txBody>
      </p:sp>
      <p:sp>
        <p:nvSpPr>
          <p:cNvPr id="183" name="Google Shape;183;p28"/>
          <p:cNvSpPr txBox="1"/>
          <p:nvPr/>
        </p:nvSpPr>
        <p:spPr>
          <a:xfrm>
            <a:off x="1545977" y="4787171"/>
            <a:ext cx="2209800" cy="830263"/>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Heidi Welsh</a:t>
            </a:r>
            <a:r>
              <a:rPr lang="en-US" sz="1600" dirty="0">
                <a:solidFill>
                  <a:srgbClr val="532977"/>
                </a:solidFill>
                <a:latin typeface="Calibri"/>
                <a:ea typeface="Calibri"/>
                <a:cs typeface="Calibri"/>
                <a:sym typeface="Calibri"/>
              </a:rPr>
              <a:t> </a:t>
            </a:r>
            <a:endParaRPr dirty="0">
              <a:solidFill>
                <a:srgbClr val="532977"/>
              </a:solidFill>
            </a:endParaRPr>
          </a:p>
          <a:p>
            <a:pPr algn="ctr"/>
            <a:r>
              <a:rPr lang="en-US" sz="1600" dirty="0">
                <a:solidFill>
                  <a:srgbClr val="532977"/>
                </a:solidFill>
                <a:latin typeface="Calibri"/>
                <a:ea typeface="Calibri"/>
                <a:cs typeface="Calibri"/>
                <a:sym typeface="Calibri"/>
              </a:rPr>
              <a:t>Sustainable Investments Institute (Si2)</a:t>
            </a:r>
            <a:endParaRPr dirty="0">
              <a:solidFill>
                <a:srgbClr val="532977"/>
              </a:solidFill>
            </a:endParaRPr>
          </a:p>
        </p:txBody>
      </p:sp>
      <p:sp>
        <p:nvSpPr>
          <p:cNvPr id="184" name="Google Shape;184;p28"/>
          <p:cNvSpPr txBox="1"/>
          <p:nvPr/>
        </p:nvSpPr>
        <p:spPr>
          <a:xfrm>
            <a:off x="5145837" y="4787171"/>
            <a:ext cx="1998662" cy="584200"/>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Michael Passoff</a:t>
            </a:r>
            <a:endParaRPr dirty="0">
              <a:solidFill>
                <a:srgbClr val="532977"/>
              </a:solidFill>
            </a:endParaRPr>
          </a:p>
          <a:p>
            <a:pPr algn="ctr"/>
            <a:r>
              <a:rPr lang="en-US" sz="1600" dirty="0">
                <a:solidFill>
                  <a:srgbClr val="532977"/>
                </a:solidFill>
                <a:latin typeface="Calibri"/>
                <a:ea typeface="Calibri"/>
                <a:cs typeface="Calibri"/>
                <a:sym typeface="Calibri"/>
              </a:rPr>
              <a:t>Proxy Impact</a:t>
            </a:r>
            <a:endParaRPr dirty="0">
              <a:solidFill>
                <a:srgbClr val="532977"/>
              </a:solidFill>
            </a:endParaRPr>
          </a:p>
        </p:txBody>
      </p:sp>
      <p:sp>
        <p:nvSpPr>
          <p:cNvPr id="186" name="Google Shape;186;p28"/>
          <p:cNvSpPr txBox="1"/>
          <p:nvPr/>
        </p:nvSpPr>
        <p:spPr>
          <a:xfrm>
            <a:off x="4989975" y="6036856"/>
            <a:ext cx="1879600" cy="584200"/>
          </a:xfrm>
          <a:prstGeom prst="rect">
            <a:avLst/>
          </a:prstGeom>
          <a:noFill/>
          <a:ln>
            <a:noFill/>
          </a:ln>
        </p:spPr>
        <p:txBody>
          <a:bodyPr spcFirstLastPara="1" wrap="square" lIns="91425" tIns="45700" rIns="91425" bIns="45700" anchor="t" anchorCtr="0">
            <a:noAutofit/>
          </a:bodyPr>
          <a:lstStyle/>
          <a:p>
            <a:pPr algn="ctr"/>
            <a:endParaRPr sz="2400" i="1" dirty="0">
              <a:solidFill>
                <a:srgbClr val="62308E"/>
              </a:solidFill>
              <a:sym typeface="Arial"/>
            </a:endParaRPr>
          </a:p>
        </p:txBody>
      </p:sp>
      <p:pic>
        <p:nvPicPr>
          <p:cNvPr id="188" name="Google Shape;188;p28"/>
          <p:cNvPicPr preferRelativeResize="0"/>
          <p:nvPr/>
        </p:nvPicPr>
        <p:blipFill rotWithShape="1">
          <a:blip r:embed="rId3">
            <a:alphaModFix/>
          </a:blip>
          <a:srcRect l="6540" t="10494" r="14142" b="15411"/>
          <a:stretch/>
        </p:blipFill>
        <p:spPr>
          <a:xfrm>
            <a:off x="1674548" y="2467969"/>
            <a:ext cx="1810220" cy="2128242"/>
          </a:xfrm>
          <a:prstGeom prst="rect">
            <a:avLst/>
          </a:prstGeom>
          <a:noFill/>
          <a:ln>
            <a:noFill/>
          </a:ln>
          <a:effectLst>
            <a:outerShdw blurRad="292100" dist="139700" dir="2700000" algn="tl" rotWithShape="0">
              <a:srgbClr val="333333">
                <a:alpha val="64705"/>
              </a:srgbClr>
            </a:outerShdw>
          </a:effectLst>
        </p:spPr>
      </p:pic>
      <p:pic>
        <p:nvPicPr>
          <p:cNvPr id="5" name="Picture 4">
            <a:extLst>
              <a:ext uri="{FF2B5EF4-FFF2-40B4-BE49-F238E27FC236}">
                <a16:creationId xmlns:a16="http://schemas.microsoft.com/office/drawing/2014/main" id="{7353EFBD-D833-C647-9EF5-2447D51798B2}"/>
              </a:ext>
            </a:extLst>
          </p:cNvPr>
          <p:cNvPicPr>
            <a:picLocks noChangeAspect="1"/>
          </p:cNvPicPr>
          <p:nvPr/>
        </p:nvPicPr>
        <p:blipFill rotWithShape="1">
          <a:blip r:embed="rId4"/>
          <a:srcRect t="1" b="3477"/>
          <a:stretch/>
        </p:blipFill>
        <p:spPr>
          <a:xfrm>
            <a:off x="5215294" y="2467969"/>
            <a:ext cx="1772671" cy="2087565"/>
          </a:xfrm>
          <a:prstGeom prst="rect">
            <a:avLst/>
          </a:prstGeom>
          <a:effectLst>
            <a:outerShdw blurRad="292100" dist="139700" dir="2640000" algn="ctr" rotWithShape="0">
              <a:srgbClr val="000000">
                <a:alpha val="65000"/>
              </a:srgbClr>
            </a:outerShdw>
          </a:effectLst>
        </p:spPr>
      </p:pic>
      <p:pic>
        <p:nvPicPr>
          <p:cNvPr id="6" name="Picture 5">
            <a:extLst>
              <a:ext uri="{FF2B5EF4-FFF2-40B4-BE49-F238E27FC236}">
                <a16:creationId xmlns:a16="http://schemas.microsoft.com/office/drawing/2014/main" id="{197DA422-B890-B849-90FA-808D0C1DD4DF}"/>
              </a:ext>
            </a:extLst>
          </p:cNvPr>
          <p:cNvPicPr>
            <a:picLocks noChangeAspect="1"/>
          </p:cNvPicPr>
          <p:nvPr/>
        </p:nvPicPr>
        <p:blipFill rotWithShape="1">
          <a:blip r:embed="rId5"/>
          <a:srcRect l="25455" t="109" r="18939" b="-109"/>
          <a:stretch/>
        </p:blipFill>
        <p:spPr>
          <a:xfrm>
            <a:off x="8693045" y="2465644"/>
            <a:ext cx="1772671" cy="2130567"/>
          </a:xfrm>
          <a:prstGeom prst="rect">
            <a:avLst/>
          </a:prstGeom>
          <a:effectLst>
            <a:outerShdw blurRad="292100" dist="139700" dir="2640000" algn="ctr" rotWithShape="0">
              <a:srgbClr val="000000">
                <a:alpha val="65000"/>
              </a:srgbClr>
            </a:outerShdw>
          </a:effectLst>
        </p:spPr>
      </p:pic>
      <p:sp>
        <p:nvSpPr>
          <p:cNvPr id="3" name="Google Shape;185;p28">
            <a:extLst>
              <a:ext uri="{FF2B5EF4-FFF2-40B4-BE49-F238E27FC236}">
                <a16:creationId xmlns:a16="http://schemas.microsoft.com/office/drawing/2014/main" id="{F25FCC0C-CE78-69B1-5488-6DB8E8095601}"/>
              </a:ext>
            </a:extLst>
          </p:cNvPr>
          <p:cNvSpPr txBox="1"/>
          <p:nvPr/>
        </p:nvSpPr>
        <p:spPr>
          <a:xfrm>
            <a:off x="8664380" y="4784846"/>
            <a:ext cx="1853072" cy="533002"/>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cs typeface="Calibri"/>
                <a:sym typeface="Calibri"/>
              </a:rPr>
              <a:t>Meredith Benton</a:t>
            </a:r>
          </a:p>
          <a:p>
            <a:pPr algn="ctr"/>
            <a:r>
              <a:rPr lang="en-US" sz="1600" dirty="0">
                <a:solidFill>
                  <a:srgbClr val="532977"/>
                </a:solidFill>
                <a:latin typeface="Calibri"/>
                <a:ea typeface="Calibri"/>
                <a:cs typeface="Calibri"/>
                <a:sym typeface="Calibri"/>
              </a:rPr>
              <a:t>Whistle Stop Capital</a:t>
            </a:r>
            <a:endParaRPr lang="en-US" sz="1600" b="1" dirty="0">
              <a:solidFill>
                <a:srgbClr val="532977"/>
              </a:solidFill>
              <a:latin typeface="Calibri"/>
              <a:ea typeface="Calibri"/>
              <a:cs typeface="Calibri"/>
              <a:sym typeface="Calibri"/>
            </a:endParaRPr>
          </a:p>
        </p:txBody>
      </p:sp>
    </p:spTree>
    <p:extLst>
      <p:ext uri="{BB962C8B-B14F-4D97-AF65-F5344CB8AC3E}">
        <p14:creationId xmlns:p14="http://schemas.microsoft.com/office/powerpoint/2010/main" val="4274865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5122" name="Picture 2" descr="Image result for abortion care">
            <a:extLst>
              <a:ext uri="{FF2B5EF4-FFF2-40B4-BE49-F238E27FC236}">
                <a16:creationId xmlns:a16="http://schemas.microsoft.com/office/drawing/2014/main" id="{87BA6828-EB8B-D061-790C-07E5BDCA6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97"/>
          <a:stretch/>
        </p:blipFill>
        <p:spPr bwMode="auto">
          <a:xfrm>
            <a:off x="6987209" y="4608163"/>
            <a:ext cx="3013222" cy="2242628"/>
          </a:xfrm>
          <a:prstGeom prst="rect">
            <a:avLst/>
          </a:prstGeom>
          <a:noFill/>
          <a:extLst>
            <a:ext uri="{909E8E84-426E-40DD-AFC4-6F175D3DCCD1}">
              <a14:hiddenFill xmlns:a14="http://schemas.microsoft.com/office/drawing/2010/main">
                <a:solidFill>
                  <a:srgbClr val="FFFFFF"/>
                </a:solidFill>
              </a14:hiddenFill>
            </a:ext>
          </a:extLst>
        </p:spPr>
      </p:pic>
      <p:sp>
        <p:nvSpPr>
          <p:cNvPr id="325" name="Google Shape;325;p47"/>
          <p:cNvSpPr txBox="1"/>
          <p:nvPr/>
        </p:nvSpPr>
        <p:spPr>
          <a:xfrm>
            <a:off x="1981200" y="583954"/>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248611"/>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3" name="AutoShape 2" descr="See the source image">
            <a:extLst>
              <a:ext uri="{FF2B5EF4-FFF2-40B4-BE49-F238E27FC236}">
                <a16:creationId xmlns:a16="http://schemas.microsoft.com/office/drawing/2014/main" id="{FE875B23-5CE1-4AD4-AAAE-0E3DB38AFB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F295404-EA03-304E-75B9-D288D2B9FF41}"/>
              </a:ext>
            </a:extLst>
          </p:cNvPr>
          <p:cNvPicPr>
            <a:picLocks noChangeAspect="1"/>
          </p:cNvPicPr>
          <p:nvPr/>
        </p:nvPicPr>
        <p:blipFill>
          <a:blip r:embed="rId4"/>
          <a:stretch>
            <a:fillRect/>
          </a:stretch>
        </p:blipFill>
        <p:spPr>
          <a:xfrm>
            <a:off x="6946030" y="1123297"/>
            <a:ext cx="5079393" cy="3216484"/>
          </a:xfrm>
          <a:prstGeom prst="rect">
            <a:avLst/>
          </a:prstGeom>
        </p:spPr>
      </p:pic>
      <p:pic>
        <p:nvPicPr>
          <p:cNvPr id="5124" name="Picture 4" descr="Image result for digital privacy">
            <a:extLst>
              <a:ext uri="{FF2B5EF4-FFF2-40B4-BE49-F238E27FC236}">
                <a16:creationId xmlns:a16="http://schemas.microsoft.com/office/drawing/2014/main" id="{E4D2E7C7-7B6A-C1AB-B2D0-E160C99BA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4061">
            <a:off x="-629277" y="4954196"/>
            <a:ext cx="2475768" cy="18717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aternal">
            <a:extLst>
              <a:ext uri="{FF2B5EF4-FFF2-40B4-BE49-F238E27FC236}">
                <a16:creationId xmlns:a16="http://schemas.microsoft.com/office/drawing/2014/main" id="{D2BFA148-6AA4-AFF9-C8C8-90681E57A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9039" y="4608163"/>
            <a:ext cx="2443814" cy="224262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85;p42">
            <a:extLst>
              <a:ext uri="{FF2B5EF4-FFF2-40B4-BE49-F238E27FC236}">
                <a16:creationId xmlns:a16="http://schemas.microsoft.com/office/drawing/2014/main" id="{241FBF95-4673-4428-8F52-9B9B98BEA29B}"/>
              </a:ext>
            </a:extLst>
          </p:cNvPr>
          <p:cNvSpPr txBox="1"/>
          <p:nvPr/>
        </p:nvSpPr>
        <p:spPr>
          <a:xfrm>
            <a:off x="673796" y="1846991"/>
            <a:ext cx="6382323" cy="5115370"/>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 </a:t>
            </a:r>
            <a:endParaRPr sz="16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cs typeface="Calibri"/>
                <a:sym typeface="Calibri"/>
              </a:rPr>
              <a:t>Health </a:t>
            </a:r>
            <a:r>
              <a:rPr lang="en-US" sz="1600" dirty="0">
                <a:solidFill>
                  <a:schemeClr val="dk1"/>
                </a:solidFill>
                <a:latin typeface="Calibri"/>
                <a:ea typeface="Calibri"/>
                <a:cs typeface="Calibri"/>
                <a:sym typeface="Calibri"/>
              </a:rPr>
              <a:t>(big expansion:  41 proposals, up from 24 in 2022)</a:t>
            </a:r>
            <a:endParaRPr dirty="0"/>
          </a:p>
          <a:p>
            <a:pPr marL="625475" lvl="1" indent="-285750">
              <a:spcBef>
                <a:spcPts val="600"/>
              </a:spcBef>
              <a:buClr>
                <a:schemeClr val="dk1"/>
              </a:buClr>
              <a:buSzPts val="1600"/>
              <a:buFont typeface="Arial" panose="020B0604020202020204" pitchFamily="34" charset="0"/>
              <a:buChar char="•"/>
            </a:pPr>
            <a:r>
              <a:rPr lang="en-US" sz="1600" b="1" u="sng" dirty="0">
                <a:solidFill>
                  <a:schemeClr val="dk1"/>
                </a:solidFill>
                <a:latin typeface="Calibri"/>
                <a:ea typeface="Calibri"/>
                <a:cs typeface="Calibri"/>
                <a:sym typeface="Calibri"/>
              </a:rPr>
              <a:t>Reproductive rights</a:t>
            </a:r>
            <a:r>
              <a:rPr lang="en-US" sz="1600" b="1" dirty="0">
                <a:solidFill>
                  <a:schemeClr val="dk1"/>
                </a:solidFill>
                <a:latin typeface="Calibri"/>
                <a:ea typeface="Calibri"/>
                <a:cs typeface="Calibri"/>
                <a:sym typeface="Calibri"/>
              </a:rPr>
              <a:t>  </a:t>
            </a:r>
          </a:p>
          <a:p>
            <a:pPr marL="627063" lvl="1" indent="-287338">
              <a:spcBef>
                <a:spcPts val="600"/>
              </a:spcBef>
              <a:buClr>
                <a:schemeClr val="dk1"/>
              </a:buClr>
              <a:buSzPts val="1600"/>
            </a:pPr>
            <a:r>
              <a:rPr lang="en-US" sz="1600" b="1" i="1" dirty="0">
                <a:solidFill>
                  <a:schemeClr val="dk1"/>
                </a:solidFill>
                <a:latin typeface="Calibri"/>
                <a:ea typeface="Calibri"/>
                <a:cs typeface="Calibri"/>
                <a:sym typeface="Calibri"/>
              </a:rPr>
              <a:t>	</a:t>
            </a:r>
            <a:r>
              <a:rPr lang="en-US" sz="1600" i="1" dirty="0">
                <a:solidFill>
                  <a:schemeClr val="dk1"/>
                </a:solidFill>
                <a:latin typeface="Calibri"/>
                <a:ea typeface="Calibri"/>
                <a:cs typeface="Calibri"/>
                <a:sym typeface="Calibri"/>
              </a:rPr>
              <a:t>Roe v. Wade </a:t>
            </a:r>
            <a:r>
              <a:rPr lang="en-US" sz="1600" dirty="0">
                <a:solidFill>
                  <a:schemeClr val="dk1"/>
                </a:solidFill>
                <a:ea typeface="Calibri"/>
                <a:cs typeface="Calibri"/>
                <a:sym typeface="Calibri"/>
              </a:rPr>
              <a:t>overturned in June 2022, has prompted many restrictions, more </a:t>
            </a:r>
            <a:r>
              <a:rPr lang="en-US" sz="1600" dirty="0">
                <a:solidFill>
                  <a:schemeClr val="dk1"/>
                </a:solidFill>
                <a:latin typeface="Calibri"/>
                <a:ea typeface="Calibri"/>
                <a:cs typeface="Calibri"/>
                <a:sym typeface="Calibri"/>
              </a:rPr>
              <a:t>questions about risks.</a:t>
            </a:r>
            <a:endParaRPr lang="en-US" sz="1600" b="1" dirty="0">
              <a:solidFill>
                <a:schemeClr val="dk1"/>
              </a:solidFill>
              <a:latin typeface="Calibri"/>
              <a:ea typeface="Calibri"/>
              <a:cs typeface="Calibri"/>
              <a:sym typeface="Calibri"/>
            </a:endParaRPr>
          </a:p>
          <a:p>
            <a:pPr marL="631825" lvl="2">
              <a:spcBef>
                <a:spcPts val="600"/>
              </a:spcBef>
              <a:buClr>
                <a:schemeClr val="dk1"/>
              </a:buClr>
              <a:buSzPts val="1600"/>
            </a:pPr>
            <a:r>
              <a:rPr lang="en-US" sz="1600" b="1" dirty="0">
                <a:solidFill>
                  <a:srgbClr val="FF0000"/>
                </a:solidFill>
                <a:latin typeface="Calibri"/>
                <a:ea typeface="Calibri"/>
                <a:cs typeface="Calibri"/>
                <a:sym typeface="Calibri"/>
              </a:rPr>
              <a:t>NEW ANGLES:  </a:t>
            </a:r>
          </a:p>
          <a:p>
            <a:pPr marL="1085850" lvl="3" indent="-287338">
              <a:spcBef>
                <a:spcPts val="600"/>
              </a:spcBef>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Digital privacy at financial firms, social media companies</a:t>
            </a:r>
          </a:p>
          <a:p>
            <a:pPr marL="1085850" lvl="2" indent="-287338">
              <a:spcBef>
                <a:spcPts val="300"/>
              </a:spcBef>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Insurance coverage for reproductive health </a:t>
            </a:r>
          </a:p>
          <a:p>
            <a:pPr marL="1085850" lvl="2" indent="-287338">
              <a:spcBef>
                <a:spcPts val="300"/>
              </a:spcBef>
              <a:buClr>
                <a:schemeClr val="dk1"/>
              </a:buClr>
              <a:buSzPts val="1600"/>
              <a:buFont typeface="Arial" panose="020B0604020202020204" pitchFamily="34" charset="0"/>
              <a:buChar char="•"/>
            </a:pPr>
            <a:r>
              <a:rPr lang="en-US" sz="1600" dirty="0">
                <a:solidFill>
                  <a:schemeClr val="dk1"/>
                </a:solidFill>
                <a:ea typeface="Calibri"/>
                <a:cs typeface="Calibri"/>
                <a:sym typeface="Calibri"/>
              </a:rPr>
              <a:t>Abortion access at hospitals, miscarriage care</a:t>
            </a:r>
          </a:p>
          <a:p>
            <a:pPr marL="1085850" lvl="2" indent="-287338">
              <a:spcBef>
                <a:spcPts val="300"/>
              </a:spcBef>
              <a:buClr>
                <a:schemeClr val="dk1"/>
              </a:buClr>
              <a:buSzPts val="1600"/>
              <a:buFont typeface="Arial" panose="020B0604020202020204" pitchFamily="34" charset="0"/>
              <a:buChar char="•"/>
            </a:pPr>
            <a:r>
              <a:rPr lang="en-US" sz="1600" dirty="0">
                <a:solidFill>
                  <a:schemeClr val="dk1"/>
                </a:solidFill>
                <a:latin typeface="Calibri"/>
                <a:ea typeface="Calibri"/>
                <a:cs typeface="Calibri"/>
                <a:sym typeface="Calibri"/>
              </a:rPr>
              <a:t>Maternal healthcare access and outcomes</a:t>
            </a:r>
          </a:p>
          <a:p>
            <a:pPr marL="1828800" lvl="3" indent="-173038">
              <a:spcBef>
                <a:spcPts val="1200"/>
              </a:spcBef>
              <a:buClr>
                <a:schemeClr val="dk1"/>
              </a:buClr>
              <a:buSzPts val="1600"/>
              <a:buFont typeface="Arial" panose="020B0604020202020204" pitchFamily="34" charset="0"/>
              <a:buChar char="•"/>
            </a:pPr>
            <a:r>
              <a:rPr lang="en-US" sz="1600" b="1" u="sng" dirty="0">
                <a:solidFill>
                  <a:schemeClr val="dk1"/>
                </a:solidFill>
                <a:latin typeface="Calibri"/>
                <a:ea typeface="Calibri"/>
                <a:cs typeface="Calibri"/>
                <a:sym typeface="Calibri"/>
              </a:rPr>
              <a:t>Health equity</a:t>
            </a:r>
            <a:endParaRPr lang="en-US" sz="1600" dirty="0">
              <a:solidFill>
                <a:schemeClr val="dk1"/>
              </a:solidFill>
              <a:latin typeface="Calibri"/>
              <a:ea typeface="Calibri"/>
              <a:cs typeface="Calibri"/>
              <a:sym typeface="Calibri"/>
            </a:endParaRPr>
          </a:p>
          <a:p>
            <a:pPr marL="1828800" lvl="3" indent="-173038">
              <a:spcAft>
                <a:spcPts val="600"/>
              </a:spcAft>
              <a:buClr>
                <a:schemeClr val="dk1"/>
              </a:buClr>
              <a:buSzPts val="1600"/>
            </a:pPr>
            <a:r>
              <a:rPr lang="en-US" sz="1600" b="1" dirty="0">
                <a:solidFill>
                  <a:srgbClr val="FF0000"/>
                </a:solidFill>
                <a:latin typeface="Calibri"/>
                <a:ea typeface="Calibri"/>
                <a:cs typeface="Calibri"/>
                <a:sym typeface="Calibri"/>
              </a:rPr>
              <a:t>    NEW: </a:t>
            </a:r>
            <a:r>
              <a:rPr lang="en-US" sz="1600" dirty="0">
                <a:solidFill>
                  <a:schemeClr val="dk1"/>
                </a:solidFill>
                <a:latin typeface="Calibri"/>
                <a:ea typeface="Calibri"/>
                <a:cs typeface="Calibri"/>
                <a:sym typeface="Calibri"/>
              </a:rPr>
              <a:t>race-based outcome disparities (NYSCRF)</a:t>
            </a:r>
          </a:p>
          <a:p>
            <a:pPr marL="1828800" lvl="3" indent="-173038">
              <a:spcBef>
                <a:spcPts val="1200"/>
              </a:spcBef>
              <a:buClr>
                <a:schemeClr val="dk1"/>
              </a:buClr>
              <a:buSzPts val="1600"/>
              <a:buFont typeface="Arial" panose="020B0604020202020204" pitchFamily="34" charset="0"/>
              <a:buChar char="•"/>
            </a:pPr>
            <a:r>
              <a:rPr lang="en-US" sz="1600" b="1" u="sng" dirty="0">
                <a:solidFill>
                  <a:schemeClr val="dk1"/>
                </a:solidFill>
                <a:latin typeface="Calibri"/>
                <a:ea typeface="Calibri"/>
                <a:cs typeface="Calibri"/>
                <a:sym typeface="Calibri"/>
              </a:rPr>
              <a:t>Pharmaceuticals</a:t>
            </a:r>
            <a:r>
              <a:rPr lang="en-US" sz="1600" b="1" dirty="0">
                <a:solidFill>
                  <a:schemeClr val="dk1"/>
                </a:solidFill>
                <a:latin typeface="Calibri"/>
                <a:ea typeface="Calibri"/>
                <a:cs typeface="Calibri"/>
                <a:sym typeface="Calibri"/>
              </a:rPr>
              <a:t>  </a:t>
            </a:r>
          </a:p>
          <a:p>
            <a:pPr marL="1828800" lvl="3" indent="-173038">
              <a:buClr>
                <a:schemeClr val="dk1"/>
              </a:buClr>
              <a:buSzPts val="1600"/>
            </a:pPr>
            <a:r>
              <a:rPr lang="en-US" sz="1600" dirty="0">
                <a:solidFill>
                  <a:schemeClr val="dk1"/>
                </a:solidFill>
                <a:latin typeface="Calibri"/>
                <a:ea typeface="Calibri"/>
                <a:cs typeface="Calibri"/>
                <a:sym typeface="Calibri"/>
              </a:rPr>
              <a:t>   More specific on “patent thickets” </a:t>
            </a:r>
          </a:p>
          <a:p>
            <a:pPr marL="1828800" lvl="3" indent="-173038">
              <a:buClr>
                <a:schemeClr val="dk1"/>
              </a:buClr>
              <a:buSzPts val="1600"/>
            </a:pPr>
            <a:r>
              <a:rPr lang="en-US" sz="1600" dirty="0">
                <a:solidFill>
                  <a:schemeClr val="dk1"/>
                </a:solidFill>
                <a:latin typeface="Calibri"/>
                <a:ea typeface="Calibri"/>
                <a:cs typeface="Calibri"/>
                <a:sym typeface="Calibri"/>
              </a:rPr>
              <a:t>   Resubmitted Covid proposals</a:t>
            </a:r>
            <a:endParaRPr lang="en-US" sz="16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319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93943"/>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98848" y="1223181"/>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9" name="Google Shape;309;p45">
            <a:extLst>
              <a:ext uri="{FF2B5EF4-FFF2-40B4-BE49-F238E27FC236}">
                <a16:creationId xmlns:a16="http://schemas.microsoft.com/office/drawing/2014/main" id="{729D21EC-7EE7-4CC6-8E74-669352333C2E}"/>
              </a:ext>
            </a:extLst>
          </p:cNvPr>
          <p:cNvSpPr txBox="1"/>
          <p:nvPr/>
        </p:nvSpPr>
        <p:spPr>
          <a:xfrm>
            <a:off x="750935" y="1785017"/>
            <a:ext cx="6425118" cy="2598122"/>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Social Issues</a:t>
            </a:r>
            <a:endParaRPr dirty="0"/>
          </a:p>
          <a:p>
            <a:pPr marL="347663" indent="-342900">
              <a:spcBef>
                <a:spcPts val="1200"/>
              </a:spcBef>
              <a:buClr>
                <a:schemeClr val="dk1"/>
              </a:buClr>
              <a:buSzPts val="1600"/>
              <a:buFont typeface="Noto Sans Symbols"/>
              <a:buChar char="✓"/>
            </a:pPr>
            <a:r>
              <a:rPr lang="en-US" sz="1600" b="1" dirty="0">
                <a:solidFill>
                  <a:schemeClr val="dk1"/>
                </a:solidFill>
                <a:latin typeface="Calibri"/>
                <a:ea typeface="Calibri"/>
                <a:cs typeface="Calibri"/>
                <a:sym typeface="Calibri"/>
              </a:rPr>
              <a:t>Human Rights</a:t>
            </a:r>
            <a:r>
              <a:rPr lang="en-US" sz="1600" dirty="0">
                <a:solidFill>
                  <a:schemeClr val="dk1"/>
                </a:solidFill>
                <a:latin typeface="Calibri"/>
                <a:ea typeface="Calibri"/>
                <a:cs typeface="Calibri"/>
                <a:sym typeface="Calibri"/>
              </a:rPr>
              <a:t> (79, down from 91 last year), 67 pending mid-February</a:t>
            </a:r>
          </a:p>
          <a:p>
            <a:pPr marL="1139825" lvl="3" indent="-285750">
              <a:spcBef>
                <a:spcPts val="500"/>
              </a:spcBef>
              <a:spcAft>
                <a:spcPts val="600"/>
              </a:spcAft>
              <a:buClr>
                <a:schemeClr val="dk1"/>
              </a:buClr>
              <a:buSzPts val="1600"/>
              <a:buFont typeface="Arial"/>
              <a:buChar char="•"/>
            </a:pPr>
            <a:r>
              <a:rPr lang="en-US" sz="1600" u="sng" dirty="0">
                <a:solidFill>
                  <a:schemeClr val="dk1"/>
                </a:solidFill>
                <a:ea typeface="Calibri"/>
                <a:cs typeface="Calibri"/>
                <a:sym typeface="Calibri"/>
              </a:rPr>
              <a:t>Racial justice/civil rights</a:t>
            </a:r>
            <a:r>
              <a:rPr lang="en-US" sz="1600" dirty="0">
                <a:solidFill>
                  <a:schemeClr val="dk1"/>
                </a:solidFill>
                <a:ea typeface="Calibri"/>
                <a:cs typeface="Calibri"/>
                <a:sym typeface="Calibri"/>
              </a:rPr>
              <a:t>:  audits earned 8 majorities in 2022, half of 24 pending proposals are resubmissions.  </a:t>
            </a:r>
            <a:endParaRPr lang="en-US" sz="1600" b="0" i="0" u="none" strike="noStrike" baseline="0" dirty="0"/>
          </a:p>
          <a:p>
            <a:pPr marL="1139825" lvl="3" indent="-285750">
              <a:spcBef>
                <a:spcPts val="500"/>
              </a:spcBef>
              <a:buClr>
                <a:schemeClr val="dk1"/>
              </a:buClr>
              <a:buSzPts val="1600"/>
              <a:buFont typeface="Arial"/>
              <a:buChar char="•"/>
            </a:pPr>
            <a:r>
              <a:rPr lang="en-US" sz="1600" u="sng" dirty="0">
                <a:solidFill>
                  <a:schemeClr val="dk1"/>
                </a:solidFill>
                <a:ea typeface="Calibri"/>
                <a:cs typeface="Calibri"/>
                <a:sym typeface="Calibri"/>
              </a:rPr>
              <a:t>Policy/risk assessment </a:t>
            </a:r>
            <a:r>
              <a:rPr lang="en-US" sz="1600" dirty="0">
                <a:solidFill>
                  <a:schemeClr val="dk1"/>
                </a:solidFill>
                <a:ea typeface="Calibri"/>
                <a:cs typeface="Calibri"/>
                <a:sym typeface="Calibri"/>
              </a:rPr>
              <a:t>(12) &amp; </a:t>
            </a:r>
            <a:r>
              <a:rPr lang="en-US" sz="1600" u="sng" dirty="0">
                <a:solidFill>
                  <a:schemeClr val="dk1"/>
                </a:solidFill>
                <a:ea typeface="Calibri"/>
                <a:cs typeface="Calibri"/>
                <a:sym typeface="Calibri"/>
              </a:rPr>
              <a:t>problem locations/products</a:t>
            </a:r>
            <a:r>
              <a:rPr lang="en-US" sz="1600" dirty="0">
                <a:solidFill>
                  <a:schemeClr val="dk1"/>
                </a:solidFill>
                <a:ea typeface="Calibri"/>
                <a:cs typeface="Calibri"/>
                <a:sym typeface="Calibri"/>
              </a:rPr>
              <a:t> (6)</a:t>
            </a:r>
          </a:p>
          <a:p>
            <a:pPr marL="1311275" lvl="4">
              <a:spcBef>
                <a:spcPts val="500"/>
              </a:spcBef>
              <a:spcAft>
                <a:spcPts val="600"/>
              </a:spcAft>
              <a:buClr>
                <a:schemeClr val="dk1"/>
              </a:buClr>
              <a:buSzPts val="1600"/>
            </a:pPr>
            <a:r>
              <a:rPr lang="en-US" sz="1600" dirty="0">
                <a:ea typeface="Calibri"/>
                <a:cs typeface="Calibri"/>
                <a:sym typeface="Calibri"/>
              </a:rPr>
              <a:t>— China, military &amp; guns, supply chain labor</a:t>
            </a:r>
          </a:p>
          <a:p>
            <a:pPr marL="1311275" lvl="4">
              <a:spcBef>
                <a:spcPts val="500"/>
              </a:spcBef>
              <a:spcAft>
                <a:spcPts val="600"/>
              </a:spcAft>
              <a:buClr>
                <a:schemeClr val="dk1"/>
              </a:buClr>
              <a:buSzPts val="1600"/>
            </a:pPr>
            <a:r>
              <a:rPr lang="en-US" sz="1600" dirty="0">
                <a:solidFill>
                  <a:srgbClr val="FF0000"/>
                </a:solidFill>
                <a:ea typeface="Calibri"/>
                <a:cs typeface="Calibri"/>
                <a:sym typeface="Calibri"/>
              </a:rPr>
              <a:t>      </a:t>
            </a:r>
            <a:r>
              <a:rPr lang="en-US" sz="1600" b="1" dirty="0">
                <a:solidFill>
                  <a:srgbClr val="FF0000"/>
                </a:solidFill>
                <a:ea typeface="Calibri"/>
                <a:cs typeface="Calibri"/>
                <a:sym typeface="Calibri"/>
              </a:rPr>
              <a:t>NEW: </a:t>
            </a:r>
            <a:r>
              <a:rPr lang="en-US" sz="1600" b="1" dirty="0">
                <a:ea typeface="Calibri"/>
                <a:cs typeface="Calibri"/>
                <a:sym typeface="Calibri"/>
              </a:rPr>
              <a:t>Texas Instruments </a:t>
            </a:r>
            <a:r>
              <a:rPr lang="en-US" sz="1600" dirty="0">
                <a:ea typeface="Calibri"/>
                <a:cs typeface="Calibri"/>
                <a:sym typeface="Calibri"/>
              </a:rPr>
              <a:t>tech in Ukraine?    </a:t>
            </a:r>
          </a:p>
          <a:p>
            <a:pPr marL="854075" lvl="3">
              <a:spcBef>
                <a:spcPts val="500"/>
              </a:spcBef>
              <a:buClr>
                <a:schemeClr val="dk1"/>
              </a:buClr>
              <a:buSzPts val="1600"/>
            </a:pPr>
            <a:endParaRPr lang="en-US" sz="1600" dirty="0">
              <a:solidFill>
                <a:schemeClr val="dk1"/>
              </a:solidFill>
              <a:latin typeface="Calibri"/>
              <a:ea typeface="Calibri"/>
              <a:cs typeface="Calibri"/>
              <a:sym typeface="Calibri"/>
            </a:endParaRPr>
          </a:p>
        </p:txBody>
      </p:sp>
      <p:sp>
        <p:nvSpPr>
          <p:cNvPr id="5" name="AutoShape 2" descr="Image result for racial bias banks images">
            <a:extLst>
              <a:ext uri="{FF2B5EF4-FFF2-40B4-BE49-F238E27FC236}">
                <a16:creationId xmlns:a16="http://schemas.microsoft.com/office/drawing/2014/main" id="{A3F0EE3B-A709-421E-8DEF-B70C6BED2E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CD6000F-8BF8-CC23-DF15-C05C2AD4AEEA}"/>
              </a:ext>
            </a:extLst>
          </p:cNvPr>
          <p:cNvPicPr>
            <a:picLocks noChangeAspect="1"/>
          </p:cNvPicPr>
          <p:nvPr/>
        </p:nvPicPr>
        <p:blipFill>
          <a:blip r:embed="rId3"/>
          <a:stretch>
            <a:fillRect/>
          </a:stretch>
        </p:blipFill>
        <p:spPr>
          <a:xfrm>
            <a:off x="7518788" y="1165443"/>
            <a:ext cx="4434876" cy="3217696"/>
          </a:xfrm>
          <a:prstGeom prst="rect">
            <a:avLst/>
          </a:prstGeom>
        </p:spPr>
      </p:pic>
      <p:sp>
        <p:nvSpPr>
          <p:cNvPr id="7" name="TextBox 6">
            <a:extLst>
              <a:ext uri="{FF2B5EF4-FFF2-40B4-BE49-F238E27FC236}">
                <a16:creationId xmlns:a16="http://schemas.microsoft.com/office/drawing/2014/main" id="{342F14F1-24E3-2949-7F7F-E5567AA12BE9}"/>
              </a:ext>
            </a:extLst>
          </p:cNvPr>
          <p:cNvSpPr txBox="1"/>
          <p:nvPr/>
        </p:nvSpPr>
        <p:spPr>
          <a:xfrm>
            <a:off x="3727102" y="4600575"/>
            <a:ext cx="5426946" cy="1838965"/>
          </a:xfrm>
          <a:prstGeom prst="rect">
            <a:avLst/>
          </a:prstGeom>
          <a:noFill/>
        </p:spPr>
        <p:txBody>
          <a:bodyPr wrap="square">
            <a:spAutoFit/>
          </a:bodyPr>
          <a:lstStyle/>
          <a:p>
            <a:pPr marL="682625" lvl="2" indent="-285750">
              <a:spcBef>
                <a:spcPts val="500"/>
              </a:spcBef>
              <a:buClr>
                <a:schemeClr val="dk1"/>
              </a:buClr>
              <a:buSzPts val="1600"/>
              <a:buFont typeface="Arial" panose="020B0604020202020204" pitchFamily="34" charset="0"/>
              <a:buChar char="•"/>
            </a:pPr>
            <a:r>
              <a:rPr lang="en-US" sz="1600" u="sng" dirty="0">
                <a:solidFill>
                  <a:schemeClr val="dk1"/>
                </a:solidFill>
                <a:latin typeface="Calibri"/>
                <a:ea typeface="Calibri"/>
                <a:cs typeface="Calibri"/>
                <a:sym typeface="Calibri"/>
              </a:rPr>
              <a:t>Domestic trade union rights</a:t>
            </a:r>
            <a:r>
              <a:rPr lang="en-US" sz="1600" dirty="0">
                <a:solidFill>
                  <a:schemeClr val="dk1"/>
                </a:solidFill>
                <a:latin typeface="Calibri"/>
                <a:ea typeface="Calibri"/>
                <a:cs typeface="Calibri"/>
                <a:sym typeface="Calibri"/>
              </a:rPr>
              <a:t> (12) </a:t>
            </a:r>
          </a:p>
          <a:p>
            <a:pPr marL="396875" lvl="2">
              <a:buClr>
                <a:schemeClr val="dk1"/>
              </a:buClr>
              <a:buSzPts val="1600"/>
            </a:pPr>
            <a:r>
              <a:rPr lang="en-US" sz="1600" dirty="0">
                <a:solidFill>
                  <a:schemeClr val="dk1"/>
                </a:solidFill>
                <a:latin typeface="Calibri"/>
                <a:ea typeface="Calibri"/>
                <a:cs typeface="Calibri"/>
                <a:sym typeface="Calibri"/>
              </a:rPr>
              <a:t>      </a:t>
            </a: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 Adopt policy/report on ILO/UN standards</a:t>
            </a:r>
          </a:p>
          <a:p>
            <a:pPr marL="854075" lvl="3">
              <a:spcBef>
                <a:spcPts val="500"/>
              </a:spcBef>
              <a:spcAft>
                <a:spcPts val="600"/>
              </a:spcAft>
              <a:buClr>
                <a:schemeClr val="dk1"/>
              </a:buClr>
              <a:buSzPts val="1600"/>
            </a:pPr>
            <a:r>
              <a:rPr lang="en-US" sz="1600" dirty="0">
                <a:ea typeface="Calibri"/>
                <a:cs typeface="Calibri"/>
                <a:sym typeface="Calibri"/>
              </a:rPr>
              <a:t>— </a:t>
            </a:r>
            <a:r>
              <a:rPr lang="en-US" sz="1600" dirty="0">
                <a:solidFill>
                  <a:schemeClr val="dk1"/>
                </a:solidFill>
                <a:latin typeface="Calibri"/>
                <a:ea typeface="Calibri"/>
                <a:cs typeface="Calibri"/>
                <a:sym typeface="Calibri"/>
              </a:rPr>
              <a:t>Early agreement at </a:t>
            </a:r>
            <a:r>
              <a:rPr lang="en-US" sz="1600" b="1" dirty="0">
                <a:solidFill>
                  <a:schemeClr val="dk1"/>
                </a:solidFill>
                <a:latin typeface="Calibri"/>
                <a:ea typeface="Calibri"/>
                <a:cs typeface="Calibri"/>
                <a:sym typeface="Calibri"/>
              </a:rPr>
              <a:t>Apple</a:t>
            </a:r>
            <a:r>
              <a:rPr lang="en-US" sz="1600" dirty="0">
                <a:solidFill>
                  <a:schemeClr val="dk1"/>
                </a:solidFill>
                <a:latin typeface="Calibri"/>
                <a:ea typeface="Calibri"/>
                <a:cs typeface="Calibri"/>
                <a:sym typeface="Calibri"/>
              </a:rPr>
              <a:t> (NYC Comptroller)</a:t>
            </a:r>
          </a:p>
          <a:p>
            <a:pPr marL="682625" lvl="2" indent="-285750">
              <a:spcBef>
                <a:spcPts val="500"/>
              </a:spcBef>
              <a:buClr>
                <a:schemeClr val="dk1"/>
              </a:buClr>
              <a:buSzPts val="1600"/>
              <a:buFont typeface="Arial" panose="020B0604020202020204" pitchFamily="34" charset="0"/>
              <a:buChar char="•"/>
            </a:pPr>
            <a:r>
              <a:rPr lang="en-US" sz="1600" u="sng" dirty="0">
                <a:solidFill>
                  <a:schemeClr val="dk1"/>
                </a:solidFill>
                <a:latin typeface="Calibri"/>
                <a:ea typeface="Calibri"/>
                <a:cs typeface="Calibri"/>
                <a:sym typeface="Calibri"/>
              </a:rPr>
              <a:t>Media &amp; technology </a:t>
            </a:r>
            <a:r>
              <a:rPr lang="en-US" sz="1600" dirty="0">
                <a:solidFill>
                  <a:schemeClr val="dk1"/>
                </a:solidFill>
                <a:latin typeface="Calibri"/>
                <a:ea typeface="Calibri"/>
                <a:cs typeface="Calibri"/>
                <a:sym typeface="Calibri"/>
              </a:rPr>
              <a:t>(11) on content, privacy</a:t>
            </a:r>
          </a:p>
          <a:p>
            <a:pPr marL="1201738" lvl="2" indent="-804863">
              <a:buClr>
                <a:schemeClr val="dk1"/>
              </a:buClr>
              <a:buSzPts val="1600"/>
            </a:pPr>
            <a:r>
              <a:rPr lang="en-US" sz="1600" b="1" dirty="0">
                <a:solidFill>
                  <a:schemeClr val="dk1"/>
                </a:solidFill>
                <a:latin typeface="Calibri"/>
                <a:ea typeface="Calibri"/>
                <a:cs typeface="Calibri"/>
                <a:sym typeface="Calibri"/>
              </a:rPr>
              <a:t>     </a:t>
            </a:r>
            <a:r>
              <a:rPr lang="en-US" sz="1600" b="1" dirty="0">
                <a:solidFill>
                  <a:srgbClr val="FF0000"/>
                </a:solidFill>
                <a:ea typeface="Calibri"/>
                <a:cs typeface="Calibri"/>
                <a:sym typeface="Calibri"/>
              </a:rPr>
              <a:t> </a:t>
            </a: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Impending YouTube regulation in Europe,                      Political extremism in India</a:t>
            </a:r>
          </a:p>
        </p:txBody>
      </p:sp>
      <p:pic>
        <p:nvPicPr>
          <p:cNvPr id="6148" name="Picture 4" descr="Image result for drones in ukraine">
            <a:extLst>
              <a:ext uri="{FF2B5EF4-FFF2-40B4-BE49-F238E27FC236}">
                <a16:creationId xmlns:a16="http://schemas.microsoft.com/office/drawing/2014/main" id="{A7207759-4C87-1CBA-4C69-814AC4F52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148" y="2919872"/>
            <a:ext cx="2955193" cy="18716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Fight Union-Busting">
            <a:extLst>
              <a:ext uri="{FF2B5EF4-FFF2-40B4-BE49-F238E27FC236}">
                <a16:creationId xmlns:a16="http://schemas.microsoft.com/office/drawing/2014/main" id="{A287F87A-960B-260D-5F73-D04310BF8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20" y="4791494"/>
            <a:ext cx="433387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Content Removal">
            <a:extLst>
              <a:ext uri="{FF2B5EF4-FFF2-40B4-BE49-F238E27FC236}">
                <a16:creationId xmlns:a16="http://schemas.microsoft.com/office/drawing/2014/main" id="{60013ED8-8623-F97A-5D88-CDA585F9C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9505" y="4741787"/>
            <a:ext cx="3759180" cy="211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636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121884"/>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7" y="1856527"/>
            <a:ext cx="5164295" cy="2189350"/>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Sustainable Governance</a:t>
            </a:r>
            <a:endParaRPr sz="14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Noto Sans Symbols"/>
              <a:buChar char="✓"/>
            </a:pPr>
            <a:r>
              <a:rPr lang="en-US" sz="1600" b="1" dirty="0">
                <a:solidFill>
                  <a:schemeClr val="dk1"/>
                </a:solidFill>
                <a:latin typeface="Calibri"/>
                <a:ea typeface="Calibri"/>
                <a:cs typeface="Calibri"/>
                <a:sym typeface="Calibri"/>
              </a:rPr>
              <a:t>Board composition and oversight </a:t>
            </a:r>
            <a:r>
              <a:rPr lang="en-US" sz="1600" dirty="0">
                <a:solidFill>
                  <a:schemeClr val="dk1"/>
                </a:solidFill>
                <a:latin typeface="Calibri"/>
                <a:ea typeface="Calibri"/>
                <a:cs typeface="Calibri"/>
                <a:sym typeface="Calibri"/>
              </a:rPr>
              <a:t>(35)</a:t>
            </a:r>
          </a:p>
          <a:p>
            <a:pPr lvl="1">
              <a:spcBef>
                <a:spcPts val="1320"/>
              </a:spcBef>
              <a:buClr>
                <a:schemeClr val="dk1"/>
              </a:buClr>
              <a:buSzPts val="1600"/>
            </a:pPr>
            <a:r>
              <a:rPr lang="en-US" sz="1600" b="1" dirty="0">
                <a:solidFill>
                  <a:srgbClr val="FF0000"/>
                </a:solidFill>
                <a:latin typeface="Calibri"/>
                <a:ea typeface="Calibri"/>
                <a:cs typeface="Calibri"/>
                <a:sym typeface="Calibri"/>
              </a:rPr>
              <a:t>NEW:  </a:t>
            </a:r>
            <a:r>
              <a:rPr lang="en-US" sz="1600" dirty="0">
                <a:solidFill>
                  <a:schemeClr val="dk1"/>
                </a:solidFill>
                <a:latin typeface="Calibri"/>
                <a:ea typeface="Calibri"/>
                <a:cs typeface="Calibri"/>
                <a:sym typeface="Calibri"/>
              </a:rPr>
              <a:t>Board assessment of staffing adequacy at </a:t>
            </a:r>
            <a:r>
              <a:rPr lang="en-US" sz="1600" b="1" dirty="0">
                <a:solidFill>
                  <a:schemeClr val="dk1"/>
                </a:solidFill>
                <a:latin typeface="Calibri"/>
                <a:ea typeface="Calibri"/>
                <a:cs typeface="Calibri"/>
                <a:sym typeface="Calibri"/>
              </a:rPr>
              <a:t>HCA Healthcare</a:t>
            </a:r>
            <a:r>
              <a:rPr lang="en-US" sz="1600" dirty="0">
                <a:solidFill>
                  <a:schemeClr val="dk1"/>
                </a:solidFill>
                <a:latin typeface="Calibri"/>
                <a:ea typeface="Calibri"/>
                <a:cs typeface="Calibri"/>
                <a:sym typeface="Calibri"/>
              </a:rPr>
              <a:t> (IL Treasurer)</a:t>
            </a:r>
          </a:p>
        </p:txBody>
      </p:sp>
      <p:sp>
        <p:nvSpPr>
          <p:cNvPr id="12" name="TextBox 11">
            <a:extLst>
              <a:ext uri="{FF2B5EF4-FFF2-40B4-BE49-F238E27FC236}">
                <a16:creationId xmlns:a16="http://schemas.microsoft.com/office/drawing/2014/main" id="{4F15DA46-416D-4D2B-A524-1DBE6BA8AB47}"/>
              </a:ext>
            </a:extLst>
          </p:cNvPr>
          <p:cNvSpPr txBox="1"/>
          <p:nvPr/>
        </p:nvSpPr>
        <p:spPr>
          <a:xfrm>
            <a:off x="6035041" y="4839626"/>
            <a:ext cx="6096784" cy="1810752"/>
          </a:xfrm>
          <a:prstGeom prst="rect">
            <a:avLst/>
          </a:prstGeom>
          <a:noFill/>
        </p:spPr>
        <p:txBody>
          <a:bodyPr wrap="square">
            <a:spAutoFit/>
          </a:bodyPr>
          <a:lstStyle/>
          <a:p>
            <a:pPr marL="342900" indent="-342900">
              <a:spcBef>
                <a:spcPts val="1320"/>
              </a:spcBef>
              <a:buClr>
                <a:schemeClr val="dk1"/>
              </a:buClr>
              <a:buSzPts val="1600"/>
              <a:buFont typeface="Noto Sans Symbols"/>
              <a:buChar char="✓"/>
            </a:pPr>
            <a:r>
              <a:rPr lang="en-US" sz="1800" b="1" dirty="0">
                <a:solidFill>
                  <a:schemeClr val="dk1"/>
                </a:solidFill>
                <a:latin typeface="Calibri"/>
                <a:ea typeface="Calibri"/>
                <a:cs typeface="Calibri"/>
                <a:sym typeface="Calibri"/>
              </a:rPr>
              <a:t>Sustainability</a:t>
            </a:r>
            <a:endParaRPr lang="en-US" sz="1800" dirty="0">
              <a:solidFill>
                <a:schemeClr val="dk1"/>
              </a:solidFill>
              <a:latin typeface="Calibri"/>
              <a:ea typeface="Calibri"/>
              <a:cs typeface="Calibri"/>
              <a:sym typeface="Calibri"/>
            </a:endParaRP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ESG pay links</a:t>
            </a:r>
            <a:r>
              <a:rPr lang="en-US" dirty="0">
                <a:solidFill>
                  <a:schemeClr val="dk1"/>
                </a:solidFill>
                <a:latin typeface="Calibri"/>
                <a:ea typeface="Calibri"/>
                <a:cs typeface="Calibri"/>
                <a:sym typeface="Calibri"/>
              </a:rPr>
              <a:t> (7)</a:t>
            </a:r>
          </a:p>
          <a:p>
            <a:pPr lvl="1">
              <a:buClr>
                <a:schemeClr val="dk1"/>
              </a:buClr>
              <a:buSzPts val="1600"/>
            </a:pPr>
            <a:r>
              <a:rPr lang="en-US" b="1" dirty="0">
                <a:solidFill>
                  <a:srgbClr val="FF0000"/>
                </a:solidFill>
                <a:latin typeface="Calibri"/>
                <a:ea typeface="Calibri"/>
                <a:cs typeface="Calibri"/>
                <a:sym typeface="Calibri"/>
              </a:rPr>
              <a:t>       NEW: </a:t>
            </a:r>
            <a:r>
              <a:rPr lang="en-US" dirty="0">
                <a:solidFill>
                  <a:schemeClr val="dk1"/>
                </a:solidFill>
                <a:latin typeface="Calibri"/>
                <a:ea typeface="Calibri"/>
                <a:cs typeface="Calibri"/>
                <a:sym typeface="Calibri"/>
              </a:rPr>
              <a:t> link to maternal mortality - </a:t>
            </a:r>
            <a:r>
              <a:rPr lang="en-US" b="1" dirty="0">
                <a:solidFill>
                  <a:schemeClr val="dk1"/>
                </a:solidFill>
                <a:latin typeface="Calibri"/>
                <a:ea typeface="Calibri"/>
                <a:cs typeface="Calibri"/>
                <a:sym typeface="Calibri"/>
              </a:rPr>
              <a:t>Molina Healthcare</a:t>
            </a: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Investment practices</a:t>
            </a:r>
            <a:r>
              <a:rPr lang="en-US" dirty="0">
                <a:solidFill>
                  <a:schemeClr val="dk1"/>
                </a:solidFill>
                <a:latin typeface="Calibri"/>
                <a:ea typeface="Calibri"/>
                <a:cs typeface="Calibri"/>
                <a:sym typeface="Calibri"/>
              </a:rPr>
              <a:t> (7)</a:t>
            </a:r>
          </a:p>
          <a:p>
            <a:pPr lvl="1">
              <a:buClr>
                <a:schemeClr val="dk1"/>
              </a:buClr>
              <a:buSzPts val="1600"/>
            </a:pPr>
            <a:r>
              <a:rPr lang="en-US" dirty="0">
                <a:solidFill>
                  <a:schemeClr val="dk1"/>
                </a:solidFill>
                <a:latin typeface="Calibri"/>
                <a:ea typeface="Calibri"/>
                <a:cs typeface="Calibri"/>
                <a:sym typeface="Calibri"/>
              </a:rPr>
              <a:t>      </a:t>
            </a:r>
            <a:r>
              <a:rPr lang="en-US" b="1" dirty="0">
                <a:solidFill>
                  <a:srgbClr val="FF0000"/>
                </a:solidFill>
                <a:latin typeface="Calibri"/>
                <a:ea typeface="Calibri"/>
                <a:cs typeface="Calibri"/>
                <a:sym typeface="Calibri"/>
              </a:rPr>
              <a:t>MORE:</a:t>
            </a:r>
            <a:r>
              <a:rPr lang="en-US" dirty="0">
                <a:solidFill>
                  <a:schemeClr val="dk1"/>
                </a:solidFill>
                <a:latin typeface="Calibri"/>
                <a:ea typeface="Calibri"/>
                <a:cs typeface="Calibri"/>
                <a:sym typeface="Calibri"/>
              </a:rPr>
              <a:t> climate-friendly retirement plans</a:t>
            </a:r>
          </a:p>
        </p:txBody>
      </p:sp>
      <p:pic>
        <p:nvPicPr>
          <p:cNvPr id="4" name="Picture 3">
            <a:extLst>
              <a:ext uri="{FF2B5EF4-FFF2-40B4-BE49-F238E27FC236}">
                <a16:creationId xmlns:a16="http://schemas.microsoft.com/office/drawing/2014/main" id="{B3AB84E0-75A6-906A-97AD-26B775AFF190}"/>
              </a:ext>
            </a:extLst>
          </p:cNvPr>
          <p:cNvPicPr>
            <a:picLocks noChangeAspect="1"/>
          </p:cNvPicPr>
          <p:nvPr/>
        </p:nvPicPr>
        <p:blipFill>
          <a:blip r:embed="rId3"/>
          <a:stretch>
            <a:fillRect/>
          </a:stretch>
        </p:blipFill>
        <p:spPr>
          <a:xfrm>
            <a:off x="6141497" y="1676400"/>
            <a:ext cx="5440609" cy="2889619"/>
          </a:xfrm>
          <a:prstGeom prst="rect">
            <a:avLst/>
          </a:prstGeom>
        </p:spPr>
      </p:pic>
      <p:pic>
        <p:nvPicPr>
          <p:cNvPr id="7170" name="Picture 2" descr="Top Ten Signs of a Dysfunctional Board of Directors | Career Trend">
            <a:extLst>
              <a:ext uri="{FF2B5EF4-FFF2-40B4-BE49-F238E27FC236}">
                <a16:creationId xmlns:a16="http://schemas.microsoft.com/office/drawing/2014/main" id="{73079A64-303F-8DCA-352A-9CAD83C90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610" y="3768652"/>
            <a:ext cx="4072095" cy="310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02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6DC6F48B-E542-4208-8030-04F8849D1BA5" descr="Chart&#10;&#10;Description automatically generated">
            <a:extLst>
              <a:ext uri="{FF2B5EF4-FFF2-40B4-BE49-F238E27FC236}">
                <a16:creationId xmlns:a16="http://schemas.microsoft.com/office/drawing/2014/main" id="{AC6A17DC-5647-41B1-DC18-63B31D0C01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525" y="3830054"/>
            <a:ext cx="4664310" cy="2981201"/>
          </a:xfrm>
          <a:prstGeom prst="rect">
            <a:avLst/>
          </a:prstGeom>
          <a:noFill/>
          <a:ln>
            <a:noFill/>
          </a:ln>
        </p:spPr>
      </p:pic>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10" name="Google Shape;330;p47">
            <a:extLst>
              <a:ext uri="{FF2B5EF4-FFF2-40B4-BE49-F238E27FC236}">
                <a16:creationId xmlns:a16="http://schemas.microsoft.com/office/drawing/2014/main" id="{EBEAC794-E391-4909-AD7F-FAED7F6B041C}"/>
              </a:ext>
            </a:extLst>
          </p:cNvPr>
          <p:cNvSpPr txBox="1"/>
          <p:nvPr/>
        </p:nvSpPr>
        <p:spPr>
          <a:xfrm>
            <a:off x="673796" y="1121884"/>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cs typeface="Calibri"/>
                <a:sym typeface="Calibri"/>
              </a:rPr>
              <a:t>New Issues, Key Themes in 2023</a:t>
            </a:r>
            <a:endParaRPr lang="en-US" sz="3200" dirty="0"/>
          </a:p>
        </p:txBody>
      </p:sp>
      <p:sp>
        <p:nvSpPr>
          <p:cNvPr id="6" name="Google Shape;285;p42">
            <a:extLst>
              <a:ext uri="{FF2B5EF4-FFF2-40B4-BE49-F238E27FC236}">
                <a16:creationId xmlns:a16="http://schemas.microsoft.com/office/drawing/2014/main" id="{241FBF95-4673-4428-8F52-9B9B98BEA29B}"/>
              </a:ext>
            </a:extLst>
          </p:cNvPr>
          <p:cNvSpPr txBox="1"/>
          <p:nvPr/>
        </p:nvSpPr>
        <p:spPr>
          <a:xfrm>
            <a:off x="673797" y="1856526"/>
            <a:ext cx="5361244" cy="1902919"/>
          </a:xfrm>
          <a:prstGeom prst="rect">
            <a:avLst/>
          </a:prstGeom>
          <a:noFill/>
          <a:ln>
            <a:noFill/>
          </a:ln>
        </p:spPr>
        <p:txBody>
          <a:bodyPr spcFirstLastPara="1" wrap="square" lIns="91425" tIns="45700" rIns="91425" bIns="45700" anchor="t" anchorCtr="0">
            <a:noAutofit/>
          </a:bodyPr>
          <a:lstStyle/>
          <a:p>
            <a:pPr marL="342900" indent="-342900"/>
            <a:r>
              <a:rPr lang="en-US" sz="2400" b="1" dirty="0">
                <a:solidFill>
                  <a:schemeClr val="dk1"/>
                </a:solidFill>
                <a:latin typeface="Calibri"/>
                <a:ea typeface="Calibri"/>
                <a:cs typeface="Calibri"/>
                <a:sym typeface="Calibri"/>
              </a:rPr>
              <a:t>Anti-ESG</a:t>
            </a:r>
            <a:endParaRPr lang="en-US" sz="1400" b="1" i="1" dirty="0">
              <a:solidFill>
                <a:schemeClr val="dk1"/>
              </a:solidFill>
              <a:latin typeface="Calibri"/>
              <a:ea typeface="Calibri"/>
              <a:cs typeface="Calibri"/>
              <a:sym typeface="Calibri"/>
            </a:endParaRPr>
          </a:p>
          <a:p>
            <a:pPr marL="342900" indent="-342900">
              <a:spcBef>
                <a:spcPts val="1320"/>
              </a:spcBef>
              <a:buClr>
                <a:schemeClr val="dk1"/>
              </a:buClr>
              <a:buSzPts val="1600"/>
              <a:buFont typeface="Arial" panose="020B0604020202020204" pitchFamily="34" charset="0"/>
              <a:buChar char="•"/>
            </a:pPr>
            <a:r>
              <a:rPr lang="en-US" sz="1600" b="1" dirty="0">
                <a:solidFill>
                  <a:schemeClr val="dk1"/>
                </a:solidFill>
                <a:latin typeface="Calibri"/>
                <a:ea typeface="Calibri"/>
                <a:cs typeface="Calibri"/>
                <a:sym typeface="Calibri"/>
              </a:rPr>
              <a:t>Increase: </a:t>
            </a:r>
            <a:r>
              <a:rPr lang="en-US" sz="1600" dirty="0">
                <a:solidFill>
                  <a:schemeClr val="dk1"/>
                </a:solidFill>
                <a:latin typeface="Calibri"/>
                <a:ea typeface="Calibri"/>
                <a:cs typeface="Calibri"/>
                <a:sym typeface="Calibri"/>
              </a:rPr>
              <a:t>Filings up 60% as of February – 47, may hit 70</a:t>
            </a:r>
          </a:p>
          <a:p>
            <a:pPr marL="342900" indent="-342900">
              <a:spcBef>
                <a:spcPts val="1320"/>
              </a:spcBef>
              <a:buClr>
                <a:schemeClr val="dk1"/>
              </a:buClr>
              <a:buSzPts val="1600"/>
              <a:buFont typeface="Arial" panose="020B0604020202020204" pitchFamily="34" charset="0"/>
              <a:buChar char="•"/>
            </a:pPr>
            <a:r>
              <a:rPr lang="en-US" sz="1600" b="1" dirty="0">
                <a:solidFill>
                  <a:schemeClr val="dk1"/>
                </a:solidFill>
                <a:latin typeface="Calibri"/>
                <a:ea typeface="Calibri"/>
                <a:cs typeface="Calibri"/>
                <a:sym typeface="Calibri"/>
              </a:rPr>
              <a:t>Low support:</a:t>
            </a:r>
            <a:r>
              <a:rPr lang="en-US" sz="1600" dirty="0">
                <a:solidFill>
                  <a:schemeClr val="dk1"/>
                </a:solidFill>
                <a:latin typeface="Calibri"/>
                <a:ea typeface="Calibri"/>
                <a:cs typeface="Calibri"/>
                <a:sym typeface="Calibri"/>
              </a:rPr>
              <a:t>  Average below 5%, bump-up in 2018 from copying political spending proposals.</a:t>
            </a:r>
          </a:p>
        </p:txBody>
      </p:sp>
      <p:pic>
        <p:nvPicPr>
          <p:cNvPr id="3" name="Picture 2">
            <a:extLst>
              <a:ext uri="{FF2B5EF4-FFF2-40B4-BE49-F238E27FC236}">
                <a16:creationId xmlns:a16="http://schemas.microsoft.com/office/drawing/2014/main" id="{D4A5D13A-CCED-1DC5-02FB-769843F74176}"/>
              </a:ext>
            </a:extLst>
          </p:cNvPr>
          <p:cNvPicPr>
            <a:picLocks noChangeAspect="1"/>
          </p:cNvPicPr>
          <p:nvPr/>
        </p:nvPicPr>
        <p:blipFill>
          <a:blip r:embed="rId4"/>
          <a:stretch>
            <a:fillRect/>
          </a:stretch>
        </p:blipFill>
        <p:spPr>
          <a:xfrm>
            <a:off x="6527316" y="1168774"/>
            <a:ext cx="4752159" cy="3212107"/>
          </a:xfrm>
          <a:prstGeom prst="rect">
            <a:avLst/>
          </a:prstGeom>
        </p:spPr>
      </p:pic>
      <p:sp>
        <p:nvSpPr>
          <p:cNvPr id="13" name="TextBox 12">
            <a:extLst>
              <a:ext uri="{FF2B5EF4-FFF2-40B4-BE49-F238E27FC236}">
                <a16:creationId xmlns:a16="http://schemas.microsoft.com/office/drawing/2014/main" id="{658CBD5A-898C-7246-C03C-E4B52E2C8027}"/>
              </a:ext>
            </a:extLst>
          </p:cNvPr>
          <p:cNvSpPr txBox="1"/>
          <p:nvPr/>
        </p:nvSpPr>
        <p:spPr>
          <a:xfrm>
            <a:off x="5752123" y="4533281"/>
            <a:ext cx="6233256" cy="2254463"/>
          </a:xfrm>
          <a:prstGeom prst="rect">
            <a:avLst/>
          </a:prstGeom>
          <a:noFill/>
        </p:spPr>
        <p:txBody>
          <a:bodyPr wrap="square">
            <a:spAutoFit/>
          </a:bodyPr>
          <a:lstStyle/>
          <a:p>
            <a:pPr>
              <a:spcBef>
                <a:spcPts val="1320"/>
              </a:spcBef>
              <a:buClr>
                <a:schemeClr val="dk1"/>
              </a:buClr>
              <a:buSzPts val="1600"/>
            </a:pPr>
            <a:r>
              <a:rPr lang="en-US" sz="1800" b="1" dirty="0">
                <a:solidFill>
                  <a:schemeClr val="dk1"/>
                </a:solidFill>
                <a:latin typeface="Calibri"/>
                <a:ea typeface="Calibri"/>
                <a:cs typeface="Calibri"/>
                <a:sym typeface="Calibri"/>
              </a:rPr>
              <a:t>Social policy focus</a:t>
            </a:r>
            <a:r>
              <a:rPr lang="en-US" b="1"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(35)</a:t>
            </a: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Risks of DEI</a:t>
            </a:r>
            <a:r>
              <a:rPr lang="en-US" dirty="0">
                <a:solidFill>
                  <a:schemeClr val="dk1"/>
                </a:solidFill>
                <a:latin typeface="Calibri"/>
                <a:ea typeface="Calibri"/>
                <a:cs typeface="Calibri"/>
                <a:sym typeface="Calibri"/>
              </a:rPr>
              <a:t>, racial justice programs</a:t>
            </a: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China</a:t>
            </a:r>
            <a:r>
              <a:rPr lang="en-US" dirty="0">
                <a:solidFill>
                  <a:schemeClr val="dk1"/>
                </a:solidFill>
                <a:latin typeface="Calibri"/>
                <a:ea typeface="Calibri"/>
                <a:cs typeface="Calibri"/>
                <a:sym typeface="Calibri"/>
              </a:rPr>
              <a:t>: </a:t>
            </a:r>
            <a:r>
              <a:rPr lang="en-US" dirty="0">
                <a:latin typeface="Calibri"/>
                <a:ea typeface="Calibri"/>
                <a:cs typeface="Calibri"/>
                <a:sym typeface="Calibri"/>
              </a:rPr>
              <a:t>Despite shared concerns,</a:t>
            </a:r>
            <a:r>
              <a:rPr lang="en-US" b="1" dirty="0">
                <a:solidFill>
                  <a:srgbClr val="FF0000"/>
                </a:solidFill>
                <a:latin typeface="Calibri"/>
                <a:ea typeface="Calibri"/>
                <a:cs typeface="Calibri"/>
                <a:sym typeface="Calibri"/>
              </a:rPr>
              <a:t> </a:t>
            </a:r>
            <a:r>
              <a:rPr lang="en-US" dirty="0">
                <a:solidFill>
                  <a:schemeClr val="dk1"/>
                </a:solidFill>
                <a:latin typeface="Calibri"/>
                <a:ea typeface="Calibri"/>
                <a:cs typeface="Calibri"/>
                <a:sym typeface="Calibri"/>
              </a:rPr>
              <a:t>4.3% at </a:t>
            </a:r>
            <a:r>
              <a:rPr lang="en-US" b="1" dirty="0">
                <a:solidFill>
                  <a:schemeClr val="dk1"/>
                </a:solidFill>
                <a:latin typeface="Calibri"/>
                <a:ea typeface="Calibri"/>
                <a:cs typeface="Calibri"/>
                <a:sym typeface="Calibri"/>
              </a:rPr>
              <a:t>Apple</a:t>
            </a:r>
            <a:endParaRPr lang="en-US" sz="1800" dirty="0">
              <a:solidFill>
                <a:schemeClr val="dk1"/>
              </a:solidFill>
              <a:latin typeface="Calibri"/>
              <a:ea typeface="Calibri"/>
              <a:cs typeface="Calibri"/>
              <a:sym typeface="Calibri"/>
            </a:endParaRPr>
          </a:p>
          <a:p>
            <a:pPr marL="800100" lvl="1" indent="-342900">
              <a:spcBef>
                <a:spcPts val="1320"/>
              </a:spcBef>
              <a:buClr>
                <a:schemeClr val="dk1"/>
              </a:buClr>
              <a:buSzPts val="1600"/>
              <a:buFont typeface="Arial" panose="020B0604020202020204" pitchFamily="34" charset="0"/>
              <a:buChar char="•"/>
            </a:pPr>
            <a:r>
              <a:rPr lang="en-US" u="sng" dirty="0">
                <a:solidFill>
                  <a:schemeClr val="dk1"/>
                </a:solidFill>
                <a:latin typeface="Calibri"/>
                <a:ea typeface="Calibri"/>
                <a:cs typeface="Calibri"/>
                <a:sym typeface="Calibri"/>
              </a:rPr>
              <a:t>Political influence </a:t>
            </a:r>
            <a:r>
              <a:rPr lang="en-US" dirty="0">
                <a:solidFill>
                  <a:schemeClr val="dk1"/>
                </a:solidFill>
                <a:latin typeface="Calibri"/>
                <a:ea typeface="Calibri"/>
                <a:cs typeface="Calibri"/>
                <a:sym typeface="Calibri"/>
              </a:rPr>
              <a:t>(11)</a:t>
            </a:r>
          </a:p>
          <a:p>
            <a:pPr marL="796925" lvl="2">
              <a:buClr>
                <a:schemeClr val="dk1"/>
              </a:buClr>
              <a:buSzPts val="1600"/>
            </a:pPr>
            <a:r>
              <a:rPr lang="en-US" b="1" dirty="0">
                <a:solidFill>
                  <a:srgbClr val="FF0000"/>
                </a:solidFill>
                <a:latin typeface="Calibri"/>
                <a:ea typeface="Calibri"/>
                <a:cs typeface="Calibri"/>
                <a:sym typeface="Calibri"/>
              </a:rPr>
              <a:t>NEW:  </a:t>
            </a:r>
            <a:r>
              <a:rPr lang="en-US" dirty="0">
                <a:solidFill>
                  <a:schemeClr val="dk1"/>
                </a:solidFill>
                <a:latin typeface="Calibri"/>
                <a:ea typeface="Calibri"/>
                <a:cs typeface="Calibri"/>
                <a:sym typeface="Calibri"/>
              </a:rPr>
              <a:t>Cut ties to “political” groups (World Economic Forum, Business Roundtable)</a:t>
            </a:r>
          </a:p>
        </p:txBody>
      </p:sp>
      <p:sp>
        <p:nvSpPr>
          <p:cNvPr id="15" name="TextBox 14">
            <a:extLst>
              <a:ext uri="{FF2B5EF4-FFF2-40B4-BE49-F238E27FC236}">
                <a16:creationId xmlns:a16="http://schemas.microsoft.com/office/drawing/2014/main" id="{5682FE7D-64F2-3E40-27DE-108AEBC7CCA7}"/>
              </a:ext>
            </a:extLst>
          </p:cNvPr>
          <p:cNvSpPr txBox="1"/>
          <p:nvPr/>
        </p:nvSpPr>
        <p:spPr>
          <a:xfrm>
            <a:off x="4516320" y="4348615"/>
            <a:ext cx="388950" cy="369332"/>
          </a:xfrm>
          <a:prstGeom prst="rect">
            <a:avLst/>
          </a:prstGeom>
          <a:noFill/>
        </p:spPr>
        <p:txBody>
          <a:bodyPr wrap="square">
            <a:spAutoFit/>
          </a:bodyPr>
          <a:lstStyle/>
          <a:p>
            <a:r>
              <a:rPr lang="en-US" dirty="0">
                <a:solidFill>
                  <a:srgbClr val="FF0000"/>
                </a:solidFill>
                <a:latin typeface="Calibri"/>
                <a:ea typeface="Calibri"/>
                <a:cs typeface="Calibri"/>
                <a:sym typeface="Wingdings" panose="05000000000000000000" pitchFamily="2" charset="2"/>
              </a:rPr>
              <a:t></a:t>
            </a:r>
            <a:endParaRPr lang="en-US" dirty="0">
              <a:solidFill>
                <a:srgbClr val="FF0000"/>
              </a:solidFill>
            </a:endParaRPr>
          </a:p>
        </p:txBody>
      </p:sp>
    </p:spTree>
    <p:extLst>
      <p:ext uri="{BB962C8B-B14F-4D97-AF65-F5344CB8AC3E}">
        <p14:creationId xmlns:p14="http://schemas.microsoft.com/office/powerpoint/2010/main" val="2600730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326" name="Google Shape;326;p47"/>
          <p:cNvSpPr txBox="1"/>
          <p:nvPr/>
        </p:nvSpPr>
        <p:spPr>
          <a:xfrm>
            <a:off x="2020888" y="2196316"/>
            <a:ext cx="8305800" cy="1295400"/>
          </a:xfrm>
          <a:prstGeom prst="rect">
            <a:avLst/>
          </a:prstGeom>
          <a:noFill/>
          <a:ln>
            <a:noFill/>
          </a:ln>
        </p:spPr>
        <p:txBody>
          <a:bodyPr spcFirstLastPara="1" wrap="square" lIns="91425" tIns="45700" rIns="91425" bIns="45700" anchor="t" anchorCtr="0">
            <a:noAutofit/>
          </a:bodyPr>
          <a:lstStyle/>
          <a:p>
            <a:pPr marL="514350" indent="-285750">
              <a:lnSpc>
                <a:spcPct val="80000"/>
              </a:lnSpc>
              <a:buClr>
                <a:schemeClr val="dk1"/>
              </a:buClr>
              <a:buSzPts val="1600"/>
              <a:buFont typeface="Noto Sans Symbols"/>
              <a:buChar char="✓"/>
            </a:pPr>
            <a:r>
              <a:rPr lang="en-US" sz="1600" dirty="0">
                <a:solidFill>
                  <a:schemeClr val="dk1"/>
                </a:solidFill>
                <a:latin typeface="Calibri"/>
                <a:ea typeface="Calibri"/>
                <a:cs typeface="Calibri"/>
                <a:sym typeface="Calibri"/>
              </a:rPr>
              <a:t>Funded by colleges, universities, pension funds, asset owners with AUM &gt; $5 trillion</a:t>
            </a:r>
            <a:endParaRPr dirty="0"/>
          </a:p>
          <a:p>
            <a:pPr marL="514350" indent="-285750">
              <a:lnSpc>
                <a:spcPct val="80000"/>
              </a:lnSpc>
              <a:spcBef>
                <a:spcPts val="320"/>
              </a:spcBef>
              <a:buClr>
                <a:schemeClr val="dk1"/>
              </a:buClr>
              <a:buSzPts val="1600"/>
              <a:buFont typeface="Noto Sans Symbols"/>
              <a:buChar char="✓"/>
            </a:pPr>
            <a:r>
              <a:rPr lang="en-US" sz="1600" dirty="0">
                <a:solidFill>
                  <a:schemeClr val="dk1"/>
                </a:solidFill>
                <a:latin typeface="Calibri"/>
                <a:ea typeface="Calibri"/>
                <a:cs typeface="Calibri"/>
                <a:sym typeface="Calibri"/>
              </a:rPr>
              <a:t>Careful, impartial tracking and analysis of corporate reform campaigns and issues</a:t>
            </a:r>
            <a:endParaRPr dirty="0"/>
          </a:p>
          <a:p>
            <a:pPr lvl="1">
              <a:lnSpc>
                <a:spcPct val="80000"/>
              </a:lnSpc>
              <a:spcBef>
                <a:spcPts val="320"/>
              </a:spcBef>
            </a:pPr>
            <a:endParaRPr sz="1600" b="1" dirty="0">
              <a:solidFill>
                <a:schemeClr val="dk1"/>
              </a:solidFill>
              <a:latin typeface="Calibri"/>
              <a:ea typeface="Calibri"/>
              <a:cs typeface="Calibri"/>
              <a:sym typeface="Calibri"/>
            </a:endParaRPr>
          </a:p>
          <a:p>
            <a:pPr marL="457200" indent="-228600">
              <a:lnSpc>
                <a:spcPct val="80000"/>
              </a:lnSpc>
              <a:spcBef>
                <a:spcPts val="480"/>
              </a:spcBef>
            </a:pPr>
            <a:endParaRPr sz="2400" b="1" u="sng" dirty="0">
              <a:solidFill>
                <a:schemeClr val="dk1"/>
              </a:solidFill>
              <a:latin typeface="Calibri"/>
              <a:ea typeface="Calibri"/>
              <a:cs typeface="Calibri"/>
              <a:sym typeface="Calibri"/>
            </a:endParaRPr>
          </a:p>
          <a:p>
            <a:pPr marL="457200" indent="-228600">
              <a:lnSpc>
                <a:spcPct val="80000"/>
              </a:lnSpc>
              <a:spcBef>
                <a:spcPts val="480"/>
              </a:spcBef>
            </a:pPr>
            <a:endParaRPr sz="2400" b="1" u="sng" dirty="0">
              <a:solidFill>
                <a:schemeClr val="dk1"/>
              </a:solidFill>
              <a:latin typeface="Calibri"/>
              <a:ea typeface="Calibri"/>
              <a:cs typeface="Calibri"/>
              <a:sym typeface="Calibri"/>
            </a:endParaRPr>
          </a:p>
          <a:p>
            <a:pPr marL="228600">
              <a:lnSpc>
                <a:spcPct val="80000"/>
              </a:lnSpc>
              <a:spcBef>
                <a:spcPts val="480"/>
              </a:spcBef>
            </a:pPr>
            <a:endParaRPr sz="2400" b="1" u="sng" dirty="0">
              <a:solidFill>
                <a:schemeClr val="dk1"/>
              </a:solidFill>
              <a:latin typeface="Calibri"/>
              <a:ea typeface="Calibri"/>
              <a:cs typeface="Calibri"/>
              <a:sym typeface="Calibri"/>
            </a:endParaRPr>
          </a:p>
          <a:p>
            <a:pPr marL="457200" indent="-228600">
              <a:lnSpc>
                <a:spcPct val="80000"/>
              </a:lnSpc>
              <a:spcBef>
                <a:spcPts val="320"/>
              </a:spcBef>
            </a:pPr>
            <a:endParaRPr sz="1600" dirty="0">
              <a:solidFill>
                <a:schemeClr val="dk1"/>
              </a:solidFill>
              <a:latin typeface="Calibri"/>
              <a:ea typeface="Calibri"/>
              <a:cs typeface="Calibri"/>
              <a:sym typeface="Calibri"/>
            </a:endParaRPr>
          </a:p>
          <a:p>
            <a:pPr marL="457200" indent="-228600">
              <a:lnSpc>
                <a:spcPct val="80000"/>
              </a:lnSpc>
              <a:spcBef>
                <a:spcPts val="320"/>
              </a:spcBef>
            </a:pPr>
            <a:endParaRPr sz="1600" b="1" u="sng" dirty="0">
              <a:solidFill>
                <a:schemeClr val="dk1"/>
              </a:solidFill>
              <a:latin typeface="Calibri"/>
              <a:ea typeface="Calibri"/>
              <a:cs typeface="Calibri"/>
              <a:sym typeface="Calibri"/>
            </a:endParaRPr>
          </a:p>
          <a:p>
            <a:pPr marL="457200" indent="-228600">
              <a:lnSpc>
                <a:spcPct val="80000"/>
              </a:lnSpc>
              <a:spcBef>
                <a:spcPts val="320"/>
              </a:spcBef>
            </a:pPr>
            <a:endParaRPr sz="1600" b="1" u="sng" dirty="0">
              <a:solidFill>
                <a:schemeClr val="dk1"/>
              </a:solidFill>
              <a:latin typeface="Calibri"/>
              <a:ea typeface="Calibri"/>
              <a:cs typeface="Calibri"/>
              <a:sym typeface="Calibri"/>
            </a:endParaRPr>
          </a:p>
          <a:p>
            <a:pPr marL="457200" indent="-76200">
              <a:lnSpc>
                <a:spcPct val="80000"/>
              </a:lnSpc>
              <a:spcBef>
                <a:spcPts val="480"/>
              </a:spcBef>
              <a:buClr>
                <a:schemeClr val="dk1"/>
              </a:buClr>
              <a:buSzPts val="2400"/>
            </a:pPr>
            <a:endParaRPr sz="2400" dirty="0">
              <a:solidFill>
                <a:schemeClr val="dk1"/>
              </a:solidFill>
              <a:latin typeface="Calibri"/>
              <a:ea typeface="Calibri"/>
              <a:cs typeface="Calibri"/>
              <a:sym typeface="Calibri"/>
            </a:endParaRPr>
          </a:p>
        </p:txBody>
      </p:sp>
      <p:sp>
        <p:nvSpPr>
          <p:cNvPr id="327" name="Google Shape;327;p47"/>
          <p:cNvSpPr txBox="1"/>
          <p:nvPr/>
        </p:nvSpPr>
        <p:spPr>
          <a:xfrm>
            <a:off x="2020888" y="2844016"/>
            <a:ext cx="4075112" cy="3480584"/>
          </a:xfrm>
          <a:prstGeom prst="rect">
            <a:avLst/>
          </a:prstGeom>
          <a:noFill/>
          <a:ln>
            <a:noFill/>
          </a:ln>
        </p:spPr>
        <p:txBody>
          <a:bodyPr spcFirstLastPara="1" wrap="square" lIns="91425" tIns="45700" rIns="91425" bIns="45700" anchor="t" anchorCtr="0">
            <a:noAutofit/>
          </a:bodyPr>
          <a:lstStyle/>
          <a:p>
            <a:pPr marL="457200" indent="-228600">
              <a:lnSpc>
                <a:spcPct val="70000"/>
              </a:lnSpc>
            </a:pPr>
            <a:r>
              <a:rPr lang="en-US" sz="2000" b="1" dirty="0">
                <a:solidFill>
                  <a:schemeClr val="dk1"/>
                </a:solidFill>
                <a:latin typeface="Calibri"/>
                <a:ea typeface="Calibri"/>
                <a:cs typeface="Calibri"/>
                <a:sym typeface="Calibri"/>
              </a:rPr>
              <a:t>Briefing Papers </a:t>
            </a:r>
            <a:endParaRPr dirty="0"/>
          </a:p>
          <a:p>
            <a:pPr marL="461963" lvl="1">
              <a:lnSpc>
                <a:spcPct val="70000"/>
              </a:lnSpc>
              <a:spcBef>
                <a:spcPts val="320"/>
              </a:spcBef>
            </a:pPr>
            <a:r>
              <a:rPr lang="en-US" sz="1600" dirty="0">
                <a:solidFill>
                  <a:schemeClr val="dk1"/>
                </a:solidFill>
                <a:latin typeface="Calibri"/>
                <a:ea typeface="Calibri"/>
                <a:cs typeface="Calibri"/>
                <a:sym typeface="Calibri"/>
              </a:rPr>
              <a:t>In-depth topic analyses</a:t>
            </a:r>
            <a:endParaRPr sz="1600" b="1" dirty="0">
              <a:solidFill>
                <a:schemeClr val="dk1"/>
              </a:solidFill>
              <a:latin typeface="Calibri"/>
              <a:ea typeface="Calibri"/>
              <a:cs typeface="Calibri"/>
              <a:sym typeface="Calibri"/>
            </a:endParaRPr>
          </a:p>
          <a:p>
            <a:pPr marL="457200" indent="-228600">
              <a:lnSpc>
                <a:spcPct val="80000"/>
              </a:lnSpc>
              <a:spcBef>
                <a:spcPts val="1200"/>
              </a:spcBef>
            </a:pPr>
            <a:r>
              <a:rPr lang="en-US" sz="2000" b="1" dirty="0">
                <a:solidFill>
                  <a:schemeClr val="dk1"/>
                </a:solidFill>
                <a:latin typeface="Calibri"/>
                <a:ea typeface="Calibri"/>
                <a:cs typeface="Calibri"/>
                <a:sym typeface="Calibri"/>
              </a:rPr>
              <a:t>Action Reports</a:t>
            </a:r>
            <a:endParaRPr dirty="0"/>
          </a:p>
          <a:p>
            <a:pPr marL="468313" lvl="2" indent="-3175">
              <a:lnSpc>
                <a:spcPct val="80000"/>
              </a:lnSpc>
              <a:spcBef>
                <a:spcPts val="320"/>
              </a:spcBef>
            </a:pPr>
            <a:r>
              <a:rPr lang="en-US" sz="1600" dirty="0">
                <a:solidFill>
                  <a:schemeClr val="dk1"/>
                </a:solidFill>
                <a:latin typeface="Calibri"/>
                <a:ea typeface="Calibri"/>
                <a:cs typeface="Calibri"/>
                <a:sym typeface="Calibri"/>
              </a:rPr>
              <a:t>Company-specific analysis 3-4 weeks before annual meetings</a:t>
            </a:r>
            <a:endParaRPr sz="1600" b="1" dirty="0">
              <a:solidFill>
                <a:schemeClr val="dk1"/>
              </a:solidFill>
              <a:latin typeface="Calibri"/>
              <a:ea typeface="Calibri"/>
              <a:cs typeface="Calibri"/>
              <a:sym typeface="Calibri"/>
            </a:endParaRPr>
          </a:p>
          <a:p>
            <a:pPr marL="457200" indent="-228600">
              <a:lnSpc>
                <a:spcPct val="80000"/>
              </a:lnSpc>
              <a:spcBef>
                <a:spcPts val="1200"/>
              </a:spcBef>
            </a:pPr>
            <a:r>
              <a:rPr lang="en-US" sz="2000" b="1" dirty="0">
                <a:solidFill>
                  <a:schemeClr val="dk1"/>
                </a:solidFill>
                <a:latin typeface="Calibri"/>
                <a:ea typeface="Calibri"/>
                <a:cs typeface="Calibri"/>
                <a:sym typeface="Calibri"/>
              </a:rPr>
              <a:t>Engagement Monitor</a:t>
            </a:r>
            <a:endParaRPr dirty="0"/>
          </a:p>
          <a:p>
            <a:pPr marL="457200" indent="-228600">
              <a:lnSpc>
                <a:spcPct val="80000"/>
              </a:lnSpc>
              <a:spcBef>
                <a:spcPts val="320"/>
              </a:spcBef>
            </a:pPr>
            <a:r>
              <a:rPr lang="en-US" sz="1200"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Interactive online database</a:t>
            </a:r>
          </a:p>
          <a:p>
            <a:pPr marL="457200" indent="-228600">
              <a:lnSpc>
                <a:spcPct val="80000"/>
              </a:lnSpc>
              <a:spcBef>
                <a:spcPts val="320"/>
              </a:spcBef>
            </a:pPr>
            <a:r>
              <a:rPr lang="en-US" sz="1600" dirty="0">
                <a:solidFill>
                  <a:schemeClr val="dk1"/>
                </a:solidFill>
                <a:latin typeface="Calibri"/>
                <a:ea typeface="Calibri"/>
                <a:cs typeface="Calibri"/>
                <a:sym typeface="Calibri"/>
              </a:rPr>
              <a:t>     Prospectively identifies issues</a:t>
            </a:r>
          </a:p>
          <a:p>
            <a:pPr marL="457200" indent="-228600">
              <a:lnSpc>
                <a:spcPct val="80000"/>
              </a:lnSpc>
              <a:spcBef>
                <a:spcPts val="320"/>
              </a:spcBef>
            </a:pPr>
            <a:r>
              <a:rPr lang="en-US" sz="1600" dirty="0">
                <a:solidFill>
                  <a:schemeClr val="dk1"/>
                </a:solidFill>
                <a:latin typeface="Calibri"/>
                <a:ea typeface="Calibri"/>
                <a:cs typeface="Calibri"/>
                <a:sym typeface="Calibri"/>
              </a:rPr>
              <a:t>     Tracks outcomes </a:t>
            </a:r>
          </a:p>
          <a:p>
            <a:pPr marL="457200" indent="-228600">
              <a:lnSpc>
                <a:spcPct val="80000"/>
              </a:lnSpc>
              <a:spcBef>
                <a:spcPts val="1200"/>
              </a:spcBef>
            </a:pPr>
            <a:r>
              <a:rPr lang="en-US" sz="2000" b="1" dirty="0">
                <a:solidFill>
                  <a:schemeClr val="dk1"/>
                </a:solidFill>
                <a:latin typeface="Calibri"/>
                <a:ea typeface="Calibri"/>
                <a:cs typeface="Calibri"/>
                <a:sym typeface="Calibri"/>
              </a:rPr>
              <a:t>Proxy Season Analysis</a:t>
            </a:r>
            <a:endParaRPr lang="en-US" sz="2000" dirty="0"/>
          </a:p>
          <a:p>
            <a:pPr marL="457200" indent="-228600">
              <a:lnSpc>
                <a:spcPct val="80000"/>
              </a:lnSpc>
              <a:spcBef>
                <a:spcPts val="320"/>
              </a:spcBef>
            </a:pPr>
            <a:r>
              <a:rPr lang="en-US" sz="1600" dirty="0">
                <a:solidFill>
                  <a:schemeClr val="dk1"/>
                </a:solidFill>
                <a:latin typeface="Calibri"/>
                <a:ea typeface="Calibri"/>
                <a:cs typeface="Calibri"/>
                <a:sym typeface="Calibri"/>
              </a:rPr>
              <a:t>     Pre- and post-season assessments</a:t>
            </a:r>
          </a:p>
          <a:p>
            <a:pPr marL="457200" indent="-228600">
              <a:lnSpc>
                <a:spcPct val="80000"/>
              </a:lnSpc>
              <a:spcBef>
                <a:spcPts val="320"/>
              </a:spcBef>
            </a:pPr>
            <a:r>
              <a:rPr lang="en-US" sz="1600" dirty="0">
                <a:solidFill>
                  <a:schemeClr val="dk1"/>
                </a:solidFill>
                <a:latin typeface="Calibri"/>
                <a:ea typeface="Calibri"/>
                <a:cs typeface="Calibri"/>
                <a:sym typeface="Calibri"/>
              </a:rPr>
              <a:t>     Weekly email updates in season</a:t>
            </a:r>
          </a:p>
        </p:txBody>
      </p:sp>
      <p:sp>
        <p:nvSpPr>
          <p:cNvPr id="328" name="Google Shape;328;p47"/>
          <p:cNvSpPr txBox="1"/>
          <p:nvPr/>
        </p:nvSpPr>
        <p:spPr>
          <a:xfrm>
            <a:off x="6319776" y="2844016"/>
            <a:ext cx="3491767" cy="1382712"/>
          </a:xfrm>
          <a:prstGeom prst="rect">
            <a:avLst/>
          </a:prstGeom>
          <a:noFill/>
          <a:ln>
            <a:noFill/>
          </a:ln>
        </p:spPr>
        <p:txBody>
          <a:bodyPr spcFirstLastPara="1" wrap="square" lIns="91425" tIns="45700" rIns="91425" bIns="45700" anchor="t" anchorCtr="0">
            <a:noAutofit/>
          </a:bodyPr>
          <a:lstStyle/>
          <a:p>
            <a:pPr marL="457200" indent="-228600"/>
            <a:r>
              <a:rPr lang="en-US" sz="2000" b="1" dirty="0">
                <a:solidFill>
                  <a:schemeClr val="dk1"/>
                </a:solidFill>
                <a:latin typeface="Calibri"/>
                <a:ea typeface="Calibri"/>
                <a:cs typeface="Calibri"/>
                <a:sym typeface="Calibri"/>
              </a:rPr>
              <a:t>Special Projects</a:t>
            </a:r>
            <a:endParaRPr lang="en-US" sz="1600" dirty="0">
              <a:solidFill>
                <a:schemeClr val="dk1"/>
              </a:solidFill>
              <a:latin typeface="Calibri"/>
              <a:ea typeface="Calibri"/>
              <a:cs typeface="Calibri"/>
              <a:sym typeface="Calibri"/>
            </a:endParaRPr>
          </a:p>
          <a:p>
            <a:pPr marL="233363" indent="-4763">
              <a:spcBef>
                <a:spcPts val="500"/>
              </a:spcBef>
            </a:pPr>
            <a:r>
              <a:rPr lang="en-US" sz="1600" dirty="0">
                <a:solidFill>
                  <a:schemeClr val="dk1"/>
                </a:solidFill>
                <a:latin typeface="Calibri"/>
                <a:ea typeface="Calibri"/>
                <a:cs typeface="Calibri"/>
                <a:sym typeface="Calibri"/>
              </a:rPr>
              <a:t>Reports for the public on Si2 website on corporate political activity, climate change, integrated reporting and more.</a:t>
            </a:r>
            <a:endParaRPr sz="1600" dirty="0">
              <a:solidFill>
                <a:schemeClr val="dk1"/>
              </a:solidFill>
              <a:latin typeface="Calibri"/>
              <a:ea typeface="Calibri"/>
              <a:cs typeface="Calibri"/>
              <a:sym typeface="Calibri"/>
            </a:endParaRPr>
          </a:p>
        </p:txBody>
      </p:sp>
      <p:sp>
        <p:nvSpPr>
          <p:cNvPr id="329" name="Google Shape;329;p47"/>
          <p:cNvSpPr/>
          <p:nvPr/>
        </p:nvSpPr>
        <p:spPr>
          <a:xfrm>
            <a:off x="6319776" y="4368981"/>
            <a:ext cx="3327358" cy="1382712"/>
          </a:xfrm>
          <a:prstGeom prst="rect">
            <a:avLst/>
          </a:prstGeom>
          <a:noFill/>
          <a:ln>
            <a:noFill/>
          </a:ln>
        </p:spPr>
        <p:txBody>
          <a:bodyPr spcFirstLastPara="1" wrap="square" lIns="91425" tIns="45700" rIns="91425" bIns="45700" anchor="t" anchorCtr="0">
            <a:noAutofit/>
          </a:bodyPr>
          <a:lstStyle/>
          <a:p>
            <a:pPr marL="457200" indent="-228600"/>
            <a:r>
              <a:rPr lang="en-US" b="1" dirty="0">
                <a:solidFill>
                  <a:schemeClr val="dk1"/>
                </a:solidFill>
                <a:latin typeface="Calibri"/>
                <a:ea typeface="Calibri"/>
                <a:cs typeface="Calibri"/>
                <a:sym typeface="Calibri"/>
              </a:rPr>
              <a:t>Contact</a:t>
            </a:r>
            <a:endParaRPr dirty="0"/>
          </a:p>
          <a:p>
            <a:pPr marL="288925" indent="6350"/>
            <a:r>
              <a:rPr lang="en-US" sz="1400" dirty="0">
                <a:solidFill>
                  <a:schemeClr val="dk1"/>
                </a:solidFill>
                <a:latin typeface="Calibri"/>
                <a:ea typeface="Calibri"/>
                <a:cs typeface="Calibri"/>
                <a:sym typeface="Calibri"/>
              </a:rPr>
              <a:t>Heidi Welsh, Executive Director</a:t>
            </a:r>
          </a:p>
          <a:p>
            <a:pPr marL="288925" indent="6350"/>
            <a:r>
              <a:rPr lang="en-US" sz="1400" u="sng" dirty="0" err="1">
                <a:solidFill>
                  <a:srgbClr val="532977"/>
                </a:solidFill>
                <a:latin typeface="Calibri"/>
                <a:ea typeface="Calibri"/>
                <a:cs typeface="Calibri"/>
                <a:sym typeface="Calibri"/>
              </a:rPr>
              <a:t>heidi</a:t>
            </a:r>
            <a:r>
              <a:rPr lang="en-US" sz="1400" u="sng" dirty="0">
                <a:solidFill>
                  <a:srgbClr val="532977"/>
                </a:solidFill>
                <a:latin typeface="Calibri"/>
                <a:ea typeface="Calibri"/>
                <a:cs typeface="Calibri"/>
                <a:sym typeface="Calibri"/>
              </a:rPr>
              <a:t> @ siinstitute.org</a:t>
            </a:r>
            <a:r>
              <a:rPr lang="en-US" sz="1400" dirty="0">
                <a:solidFill>
                  <a:srgbClr val="532977"/>
                </a:solidFill>
                <a:latin typeface="Calibri"/>
                <a:ea typeface="Calibri"/>
                <a:cs typeface="Calibri"/>
                <a:sym typeface="Calibri"/>
              </a:rPr>
              <a:t>  </a:t>
            </a:r>
            <a:r>
              <a:rPr lang="en-US" sz="1400" dirty="0">
                <a:solidFill>
                  <a:schemeClr val="accent5"/>
                </a:solidFill>
                <a:latin typeface="Calibri"/>
                <a:ea typeface="Calibri"/>
                <a:cs typeface="Calibri"/>
                <a:sym typeface="Calibri"/>
              </a:rPr>
              <a:t> </a:t>
            </a:r>
          </a:p>
          <a:p>
            <a:pPr marL="288925" indent="6350"/>
            <a:r>
              <a:rPr lang="en-US" sz="1400" dirty="0">
                <a:latin typeface="Calibri"/>
                <a:ea typeface="Calibri"/>
                <a:cs typeface="Calibri"/>
                <a:sym typeface="Calibri"/>
              </a:rPr>
              <a:t>+1-</a:t>
            </a:r>
            <a:r>
              <a:rPr lang="en-US" sz="1400" dirty="0">
                <a:solidFill>
                  <a:schemeClr val="dk1"/>
                </a:solidFill>
                <a:latin typeface="Calibri"/>
                <a:ea typeface="Calibri"/>
                <a:cs typeface="Calibri"/>
                <a:sym typeface="Calibri"/>
              </a:rPr>
              <a:t>301-432-4721  </a:t>
            </a:r>
            <a:r>
              <a:rPr lang="en-US" dirty="0">
                <a:sym typeface="Calibri"/>
              </a:rPr>
              <a:t>  </a:t>
            </a:r>
          </a:p>
          <a:p>
            <a:pPr marL="288925" indent="6350"/>
            <a:r>
              <a:rPr lang="en-US" sz="1400" u="sng" dirty="0">
                <a:solidFill>
                  <a:srgbClr val="532977"/>
                </a:solidFill>
                <a:latin typeface="Calibri"/>
                <a:ea typeface="Calibri"/>
                <a:cs typeface="Calibri"/>
                <a:sym typeface="Calibri"/>
              </a:rPr>
              <a:t>www.siinstitute.org</a:t>
            </a:r>
            <a:endParaRPr sz="1400" u="sng" dirty="0">
              <a:solidFill>
                <a:srgbClr val="532977"/>
              </a:solidFill>
              <a:latin typeface="Arial"/>
              <a:ea typeface="Arial"/>
              <a:cs typeface="Arial"/>
              <a:sym typeface="Arial"/>
            </a:endParaRPr>
          </a:p>
        </p:txBody>
      </p:sp>
      <p:sp>
        <p:nvSpPr>
          <p:cNvPr id="330" name="Google Shape;330;p47"/>
          <p:cNvSpPr txBox="1"/>
          <p:nvPr/>
        </p:nvSpPr>
        <p:spPr>
          <a:xfrm>
            <a:off x="661269" y="1290822"/>
            <a:ext cx="8229600" cy="706916"/>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3200"/>
            </a:pPr>
            <a:r>
              <a:rPr lang="en-US" sz="3200" b="1" dirty="0">
                <a:solidFill>
                  <a:srgbClr val="532977"/>
                </a:solidFill>
                <a:latin typeface="Calibri"/>
                <a:ea typeface="Calibri"/>
                <a:cs typeface="Calibri"/>
                <a:sym typeface="Calibri"/>
              </a:rPr>
              <a:t>About</a:t>
            </a:r>
            <a:r>
              <a:rPr lang="en-US" sz="4000" b="1" dirty="0">
                <a:solidFill>
                  <a:srgbClr val="532977"/>
                </a:solidFill>
                <a:latin typeface="Calibri"/>
                <a:ea typeface="Calibri"/>
                <a:cs typeface="Calibri"/>
                <a:sym typeface="Calibri"/>
              </a:rPr>
              <a:t> Si2</a:t>
            </a:r>
            <a:endParaRPr sz="4000" dirty="0"/>
          </a:p>
        </p:txBody>
      </p:sp>
    </p:spTree>
    <p:extLst>
      <p:ext uri="{BB962C8B-B14F-4D97-AF65-F5344CB8AC3E}">
        <p14:creationId xmlns:p14="http://schemas.microsoft.com/office/powerpoint/2010/main" val="1422169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p:nvPr/>
        </p:nvSpPr>
        <p:spPr>
          <a:xfrm>
            <a:off x="1810169" y="1252193"/>
            <a:ext cx="8656618"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345" name="Google Shape;345;p49"/>
          <p:cNvSpPr txBox="1"/>
          <p:nvPr/>
        </p:nvSpPr>
        <p:spPr>
          <a:xfrm>
            <a:off x="1485049" y="1389788"/>
            <a:ext cx="8524080" cy="989490"/>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4400"/>
            </a:pPr>
            <a:r>
              <a:rPr lang="en-US" sz="4000" b="1" dirty="0">
                <a:solidFill>
                  <a:srgbClr val="532977"/>
                </a:solidFill>
                <a:latin typeface="Calibri"/>
                <a:ea typeface="Calibri"/>
                <a:cs typeface="Calibri"/>
                <a:sym typeface="Calibri"/>
              </a:rPr>
              <a:t>Climate and Energy</a:t>
            </a:r>
            <a:endParaRPr sz="4000" dirty="0">
              <a:solidFill>
                <a:srgbClr val="532977"/>
              </a:solidFill>
            </a:endParaRPr>
          </a:p>
        </p:txBody>
      </p:sp>
      <p:pic>
        <p:nvPicPr>
          <p:cNvPr id="346" name="Google Shape;346;p49"/>
          <p:cNvPicPr preferRelativeResize="0"/>
          <p:nvPr/>
        </p:nvPicPr>
        <p:blipFill rotWithShape="1">
          <a:blip r:embed="rId3">
            <a:alphaModFix/>
          </a:blip>
          <a:srcRect/>
          <a:stretch/>
        </p:blipFill>
        <p:spPr>
          <a:xfrm>
            <a:off x="6241920" y="4285978"/>
            <a:ext cx="2710102" cy="369331"/>
          </a:xfrm>
          <a:prstGeom prst="rect">
            <a:avLst/>
          </a:prstGeom>
          <a:noFill/>
          <a:ln>
            <a:noFill/>
          </a:ln>
        </p:spPr>
      </p:pic>
      <p:sp>
        <p:nvSpPr>
          <p:cNvPr id="347" name="Google Shape;347;p49"/>
          <p:cNvSpPr txBox="1"/>
          <p:nvPr/>
        </p:nvSpPr>
        <p:spPr>
          <a:xfrm>
            <a:off x="6138478" y="2902137"/>
            <a:ext cx="2971800" cy="1230313"/>
          </a:xfrm>
          <a:prstGeom prst="rect">
            <a:avLst/>
          </a:prstGeom>
          <a:noFill/>
          <a:ln>
            <a:noFill/>
          </a:ln>
        </p:spPr>
        <p:txBody>
          <a:bodyPr spcFirstLastPara="1" wrap="square" lIns="91425" tIns="45700" rIns="91425" bIns="45700" anchor="t" anchorCtr="0">
            <a:noAutofit/>
          </a:bodyPr>
          <a:lstStyle/>
          <a:p>
            <a:pPr lvl="0"/>
            <a:r>
              <a:rPr lang="en-US" sz="2800" b="1" dirty="0">
                <a:solidFill>
                  <a:srgbClr val="532977"/>
                </a:solidFill>
                <a:latin typeface="Calibri" panose="020F0502020204030204" pitchFamily="34" charset="0"/>
                <a:ea typeface="Calibri"/>
                <a:cs typeface="Calibri" panose="020F0502020204030204" pitchFamily="34" charset="0"/>
                <a:sym typeface="Calibri"/>
              </a:rPr>
              <a:t>Michael</a:t>
            </a:r>
            <a:r>
              <a:rPr lang="en-US" sz="2800" b="1" dirty="0">
                <a:solidFill>
                  <a:srgbClr val="62308E"/>
                </a:solidFill>
                <a:latin typeface="Calibri" panose="020F0502020204030204" pitchFamily="34" charset="0"/>
                <a:ea typeface="Calibri"/>
                <a:cs typeface="Calibri" panose="020F0502020204030204" pitchFamily="34" charset="0"/>
                <a:sym typeface="Calibri"/>
              </a:rPr>
              <a:t> </a:t>
            </a:r>
            <a:r>
              <a:rPr lang="en-US" sz="2800" b="1" dirty="0" err="1">
                <a:solidFill>
                  <a:srgbClr val="62308E"/>
                </a:solidFill>
                <a:latin typeface="Calibri" panose="020F0502020204030204" pitchFamily="34" charset="0"/>
                <a:ea typeface="Calibri"/>
                <a:cs typeface="Calibri" panose="020F0502020204030204" pitchFamily="34" charset="0"/>
                <a:sym typeface="Calibri"/>
              </a:rPr>
              <a:t>Passoff</a:t>
            </a:r>
            <a:endParaRPr lang="en-US" sz="2800" dirty="0">
              <a:solidFill>
                <a:srgbClr val="62308E"/>
              </a:solidFill>
              <a:latin typeface="Calibri" panose="020F0502020204030204" pitchFamily="34" charset="0"/>
              <a:ea typeface="Calibri"/>
              <a:cs typeface="Calibri" panose="020F0502020204030204" pitchFamily="34" charset="0"/>
              <a:sym typeface="Calibri"/>
            </a:endParaRPr>
          </a:p>
          <a:p>
            <a:pPr lvl="0"/>
            <a:r>
              <a:rPr lang="en-US" sz="2000" i="1" dirty="0">
                <a:solidFill>
                  <a:srgbClr val="62308E"/>
                </a:solidFill>
                <a:latin typeface="Calibri" panose="020F0502020204030204" pitchFamily="34" charset="0"/>
                <a:ea typeface="Calibri"/>
                <a:cs typeface="Calibri" panose="020F0502020204030204" pitchFamily="34" charset="0"/>
                <a:sym typeface="Calibri"/>
              </a:rPr>
              <a:t>CEO</a:t>
            </a:r>
            <a:endParaRPr lang="en-US" sz="2000" dirty="0">
              <a:solidFill>
                <a:srgbClr val="62308E"/>
              </a:solidFill>
              <a:latin typeface="Calibri" panose="020F0502020204030204" pitchFamily="34" charset="0"/>
              <a:cs typeface="Calibri" panose="020F0502020204030204" pitchFamily="34" charset="0"/>
            </a:endParaRPr>
          </a:p>
          <a:p>
            <a:pPr lvl="0"/>
            <a:r>
              <a:rPr lang="en-US" sz="2000" b="1" dirty="0">
                <a:solidFill>
                  <a:srgbClr val="62308E"/>
                </a:solidFill>
                <a:latin typeface="Calibri" panose="020F0502020204030204" pitchFamily="34" charset="0"/>
                <a:cs typeface="Calibri" panose="020F0502020204030204" pitchFamily="34" charset="0"/>
                <a:sym typeface="Calibri"/>
              </a:rPr>
              <a:t>Proxy Impact</a:t>
            </a:r>
            <a:endParaRPr lang="en-US" sz="2000" b="1" dirty="0">
              <a:solidFill>
                <a:srgbClr val="62308E"/>
              </a:solidFill>
              <a:latin typeface="Calibri" panose="020F0502020204030204" pitchFamily="34" charset="0"/>
              <a:cs typeface="Calibri" panose="020F0502020204030204" pitchFamily="34" charset="0"/>
            </a:endParaRPr>
          </a:p>
          <a:p>
            <a:endParaRPr sz="1400" dirty="0">
              <a:solidFill>
                <a:schemeClr val="dk1"/>
              </a:solidFill>
              <a:latin typeface="Calibri"/>
              <a:ea typeface="Calibri"/>
              <a:cs typeface="Calibri"/>
              <a:sym typeface="Calibri"/>
            </a:endParaRPr>
          </a:p>
        </p:txBody>
      </p:sp>
      <p:sp>
        <p:nvSpPr>
          <p:cNvPr id="349" name="Google Shape;349;p49"/>
          <p:cNvSpPr txBox="1"/>
          <p:nvPr/>
        </p:nvSpPr>
        <p:spPr>
          <a:xfrm>
            <a:off x="6263677" y="533077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350" name="Google Shape;350;p49"/>
          <p:cNvSpPr txBox="1"/>
          <p:nvPr/>
        </p:nvSpPr>
        <p:spPr>
          <a:xfrm>
            <a:off x="7193727" y="509822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4F5C14DE-80F7-F94B-8CAE-04505A3B3174}"/>
              </a:ext>
            </a:extLst>
          </p:cNvPr>
          <p:cNvPicPr>
            <a:picLocks noChangeAspect="1"/>
          </p:cNvPicPr>
          <p:nvPr/>
        </p:nvPicPr>
        <p:blipFill>
          <a:blip r:embed="rId4"/>
          <a:stretch>
            <a:fillRect/>
          </a:stretch>
        </p:blipFill>
        <p:spPr>
          <a:xfrm>
            <a:off x="3584330" y="2499290"/>
            <a:ext cx="2380120" cy="2903907"/>
          </a:xfrm>
          <a:prstGeom prst="rect">
            <a:avLst/>
          </a:prstGeom>
          <a:effectLst>
            <a:outerShdw blurRad="292100" dist="139700" dir="2640000" sx="1000" sy="1000" algn="ctr" rotWithShape="0">
              <a:srgbClr val="000000"/>
            </a:outerShdw>
          </a:effectLst>
        </p:spPr>
      </p:pic>
    </p:spTree>
    <p:extLst>
      <p:ext uri="{BB962C8B-B14F-4D97-AF65-F5344CB8AC3E}">
        <p14:creationId xmlns:p14="http://schemas.microsoft.com/office/powerpoint/2010/main" val="1473499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DA4649-FEBC-F63A-CE00-9A0765A53CFC}"/>
              </a:ext>
            </a:extLst>
          </p:cNvPr>
          <p:cNvSpPr>
            <a:spLocks noGrp="1"/>
          </p:cNvSpPr>
          <p:nvPr>
            <p:ph type="title"/>
          </p:nvPr>
        </p:nvSpPr>
        <p:spPr>
          <a:xfrm>
            <a:off x="838200" y="436438"/>
            <a:ext cx="10515600" cy="1325563"/>
          </a:xfrm>
        </p:spPr>
        <p:txBody>
          <a:bodyPr anchor="t">
            <a:normAutofit fontScale="90000"/>
          </a:bodyPr>
          <a:lstStyle/>
          <a:p>
            <a:pPr>
              <a:lnSpc>
                <a:spcPct val="100000"/>
              </a:lnSpc>
              <a:buClr>
                <a:schemeClr val="dk1"/>
              </a:buClr>
              <a:buSzPts val="1600"/>
            </a:pPr>
            <a:br>
              <a:rPr lang="en-US" sz="3600" b="1" dirty="0">
                <a:solidFill>
                  <a:srgbClr val="532977"/>
                </a:solidFill>
                <a:latin typeface="Calibri"/>
                <a:ea typeface="Calibri"/>
                <a:cs typeface="Calibri"/>
                <a:sym typeface="Calibri"/>
              </a:rPr>
            </a:br>
            <a:r>
              <a:rPr lang="en-US" sz="4000" b="1" dirty="0">
                <a:solidFill>
                  <a:srgbClr val="62308E"/>
                </a:solidFill>
                <a:latin typeface="+mn-lt"/>
                <a:ea typeface="Calibri"/>
                <a:cs typeface="Calibri"/>
                <a:sym typeface="Calibri"/>
              </a:rPr>
              <a:t>Intergovernmental Panel on Climate Change (IPCC)</a:t>
            </a:r>
            <a:br>
              <a:rPr lang="en-US" sz="3600" dirty="0">
                <a:solidFill>
                  <a:srgbClr val="62308E"/>
                </a:solidFill>
                <a:latin typeface="Calibri"/>
                <a:ea typeface="Calibri"/>
                <a:cs typeface="Calibri"/>
                <a:sym typeface="Calibri"/>
              </a:rPr>
            </a:br>
            <a:br>
              <a:rPr lang="en-US" sz="2400" dirty="0">
                <a:solidFill>
                  <a:srgbClr val="532977"/>
                </a:solidFill>
                <a:latin typeface="Calibri"/>
                <a:ea typeface="Calibri"/>
                <a:cs typeface="Calibri"/>
                <a:sym typeface="Calibri"/>
              </a:rPr>
            </a:br>
            <a:r>
              <a:rPr lang="en-US" sz="2700" b="1" dirty="0">
                <a:solidFill>
                  <a:srgbClr val="BE151B"/>
                </a:solidFill>
                <a:latin typeface="Calibri"/>
                <a:ea typeface="Calibri"/>
                <a:cs typeface="Calibri"/>
                <a:sym typeface="Calibri"/>
              </a:rPr>
              <a:t>Latest Report</a:t>
            </a:r>
            <a:br>
              <a:rPr lang="en-US" sz="3600" b="1" dirty="0">
                <a:solidFill>
                  <a:srgbClr val="532977"/>
                </a:solidFill>
                <a:latin typeface="Calibri"/>
                <a:ea typeface="Calibri"/>
                <a:cs typeface="Calibri"/>
                <a:sym typeface="Calibri"/>
              </a:rPr>
            </a:br>
            <a:r>
              <a:rPr lang="en-US" sz="2400" b="1" dirty="0">
                <a:solidFill>
                  <a:srgbClr val="532977"/>
                </a:solidFill>
                <a:latin typeface="Calibri"/>
                <a:ea typeface="Calibri"/>
                <a:cs typeface="Calibri"/>
                <a:sym typeface="Calibri"/>
              </a:rPr>
              <a:t>l</a:t>
            </a:r>
            <a:endParaRPr lang="en-US" sz="2400" dirty="0">
              <a:solidFill>
                <a:srgbClr val="532977"/>
              </a:solidFill>
              <a:latin typeface="Calibri"/>
              <a:ea typeface="Calibri"/>
              <a:cs typeface="Calibri"/>
              <a:sym typeface="Calibri"/>
            </a:endParaRPr>
          </a:p>
        </p:txBody>
      </p:sp>
      <p:sp>
        <p:nvSpPr>
          <p:cNvPr id="7" name="Text Placeholder 6">
            <a:extLst>
              <a:ext uri="{FF2B5EF4-FFF2-40B4-BE49-F238E27FC236}">
                <a16:creationId xmlns:a16="http://schemas.microsoft.com/office/drawing/2014/main" id="{38270AB8-9BE9-4678-9353-3DF6DDE52DDE}"/>
              </a:ext>
            </a:extLst>
          </p:cNvPr>
          <p:cNvSpPr>
            <a:spLocks noGrp="1"/>
          </p:cNvSpPr>
          <p:nvPr>
            <p:ph sz="half" idx="1"/>
          </p:nvPr>
        </p:nvSpPr>
        <p:spPr>
          <a:xfrm>
            <a:off x="838200" y="2177143"/>
            <a:ext cx="5181600" cy="3999820"/>
          </a:xfrm>
        </p:spPr>
        <p:txBody>
          <a:bodyPr>
            <a:noAutofit/>
          </a:bodyPr>
          <a:lstStyle/>
          <a:p>
            <a:r>
              <a:rPr lang="en-US" sz="2400" dirty="0"/>
              <a:t>IPCC previously called for 43% cut by 2030 (assumed peak emissions by 2025)</a:t>
            </a:r>
          </a:p>
          <a:p>
            <a:r>
              <a:rPr lang="en-US" sz="2400" dirty="0"/>
              <a:t>Current national pledges project 10.6%</a:t>
            </a:r>
            <a:r>
              <a:rPr lang="en-US" sz="2400" i="1" dirty="0"/>
              <a:t> increase </a:t>
            </a:r>
            <a:r>
              <a:rPr lang="en-US" sz="2400" dirty="0"/>
              <a:t>by 2030</a:t>
            </a:r>
          </a:p>
          <a:p>
            <a:r>
              <a:rPr lang="en-US" sz="2400" dirty="0"/>
              <a:t>2022: global emission grew 0.9%</a:t>
            </a:r>
          </a:p>
          <a:p>
            <a:r>
              <a:rPr lang="en-US" sz="2400" dirty="0"/>
              <a:t>Now need 60% reduction by 2035</a:t>
            </a:r>
          </a:p>
          <a:p>
            <a:r>
              <a:rPr lang="en-US" sz="2400" dirty="0"/>
              <a:t>Very steep cuts over next decade</a:t>
            </a:r>
          </a:p>
          <a:p>
            <a:r>
              <a:rPr lang="en-US" sz="2400" dirty="0"/>
              <a:t>New fossil fuel projects China, India, US </a:t>
            </a:r>
          </a:p>
        </p:txBody>
      </p:sp>
      <p:sp>
        <p:nvSpPr>
          <p:cNvPr id="10" name="Content Placeholder 9">
            <a:extLst>
              <a:ext uri="{FF2B5EF4-FFF2-40B4-BE49-F238E27FC236}">
                <a16:creationId xmlns:a16="http://schemas.microsoft.com/office/drawing/2014/main" id="{359E766C-5EC9-5E4C-2C1E-9DCC4CEAE7A9}"/>
              </a:ext>
            </a:extLst>
          </p:cNvPr>
          <p:cNvSpPr>
            <a:spLocks noGrp="1"/>
          </p:cNvSpPr>
          <p:nvPr>
            <p:ph sz="half" idx="2"/>
          </p:nvPr>
        </p:nvSpPr>
        <p:spPr>
          <a:xfrm>
            <a:off x="6099629" y="2177143"/>
            <a:ext cx="5181600" cy="4351338"/>
          </a:xfrm>
        </p:spPr>
        <p:txBody>
          <a:bodyPr>
            <a:normAutofit/>
          </a:bodyPr>
          <a:lstStyle/>
          <a:p>
            <a:r>
              <a:rPr lang="en-US" sz="2400" dirty="0"/>
              <a:t>1.5C achievable, need to  ”massively fast track climate efforts” </a:t>
            </a:r>
          </a:p>
        </p:txBody>
      </p:sp>
      <p:pic>
        <p:nvPicPr>
          <p:cNvPr id="9" name="Picture 8" descr="A person in a suit and tie&#10;&#10;Description automatically generated with medium confidence">
            <a:extLst>
              <a:ext uri="{FF2B5EF4-FFF2-40B4-BE49-F238E27FC236}">
                <a16:creationId xmlns:a16="http://schemas.microsoft.com/office/drawing/2014/main" id="{25D42211-A149-7497-8FFF-37528CB91717}"/>
              </a:ext>
            </a:extLst>
          </p:cNvPr>
          <p:cNvPicPr>
            <a:picLocks noChangeAspect="1"/>
          </p:cNvPicPr>
          <p:nvPr/>
        </p:nvPicPr>
        <p:blipFill>
          <a:blip r:embed="rId2"/>
          <a:stretch>
            <a:fillRect/>
          </a:stretch>
        </p:blipFill>
        <p:spPr>
          <a:xfrm>
            <a:off x="6092371" y="3429000"/>
            <a:ext cx="5610777" cy="2992562"/>
          </a:xfrm>
          <a:prstGeom prst="rect">
            <a:avLst/>
          </a:prstGeom>
        </p:spPr>
      </p:pic>
    </p:spTree>
    <p:extLst>
      <p:ext uri="{BB962C8B-B14F-4D97-AF65-F5344CB8AC3E}">
        <p14:creationId xmlns:p14="http://schemas.microsoft.com/office/powerpoint/2010/main" val="1955761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03C1-9BC2-EDC0-1D30-ED4022872D39}"/>
              </a:ext>
            </a:extLst>
          </p:cNvPr>
          <p:cNvSpPr>
            <a:spLocks noGrp="1"/>
          </p:cNvSpPr>
          <p:nvPr>
            <p:ph type="title"/>
          </p:nvPr>
        </p:nvSpPr>
        <p:spPr/>
        <p:txBody>
          <a:bodyPr>
            <a:normAutofit/>
          </a:bodyPr>
          <a:lstStyle/>
          <a:p>
            <a:br>
              <a:rPr lang="en-US" sz="4000" b="1" dirty="0">
                <a:solidFill>
                  <a:srgbClr val="62308E"/>
                </a:solidFill>
                <a:latin typeface="+mn-lt"/>
              </a:rPr>
            </a:br>
            <a:r>
              <a:rPr lang="en-US" sz="4000" b="1" dirty="0">
                <a:solidFill>
                  <a:srgbClr val="62308E"/>
                </a:solidFill>
                <a:latin typeface="+mn-lt"/>
              </a:rPr>
              <a:t>Greenhouse Gas Emissions Reduction</a:t>
            </a:r>
          </a:p>
        </p:txBody>
      </p:sp>
      <p:sp>
        <p:nvSpPr>
          <p:cNvPr id="3" name="Content Placeholder 2">
            <a:extLst>
              <a:ext uri="{FF2B5EF4-FFF2-40B4-BE49-F238E27FC236}">
                <a16:creationId xmlns:a16="http://schemas.microsoft.com/office/drawing/2014/main" id="{DD7F1265-6F51-28E7-B82C-56935057783D}"/>
              </a:ext>
            </a:extLst>
          </p:cNvPr>
          <p:cNvSpPr>
            <a:spLocks noGrp="1"/>
          </p:cNvSpPr>
          <p:nvPr>
            <p:ph sz="half" idx="1"/>
          </p:nvPr>
        </p:nvSpPr>
        <p:spPr>
          <a:xfrm>
            <a:off x="838200" y="2104571"/>
            <a:ext cx="5025571" cy="4072392"/>
          </a:xfrm>
        </p:spPr>
        <p:txBody>
          <a:bodyPr>
            <a:normAutofit/>
          </a:bodyPr>
          <a:lstStyle/>
          <a:p>
            <a:pPr marL="0" indent="0">
              <a:buNone/>
            </a:pPr>
            <a:r>
              <a:rPr lang="en-US" sz="2400" b="1" dirty="0">
                <a:solidFill>
                  <a:srgbClr val="BE151B"/>
                </a:solidFill>
              </a:rPr>
              <a:t>Adopt / Report on:</a:t>
            </a:r>
          </a:p>
          <a:p>
            <a:r>
              <a:rPr lang="en-US" sz="2400" dirty="0"/>
              <a:t>Net Zero Goals</a:t>
            </a:r>
          </a:p>
          <a:p>
            <a:r>
              <a:rPr lang="en-US" sz="2400" dirty="0"/>
              <a:t>GHG Reduction Targets</a:t>
            </a:r>
          </a:p>
          <a:p>
            <a:r>
              <a:rPr lang="en-US" sz="2400" dirty="0"/>
              <a:t>Paris Compliant Plan</a:t>
            </a:r>
          </a:p>
          <a:p>
            <a:r>
              <a:rPr lang="en-US" sz="2400" dirty="0"/>
              <a:t>Scope 3 Emissions</a:t>
            </a:r>
          </a:p>
          <a:p>
            <a:pPr marL="0" indent="0">
              <a:buNone/>
            </a:pPr>
            <a:r>
              <a:rPr lang="en-US" sz="2400" b="1" dirty="0">
                <a:solidFill>
                  <a:srgbClr val="BE151B"/>
                </a:solidFill>
              </a:rPr>
              <a:t>Expectations</a:t>
            </a:r>
          </a:p>
          <a:p>
            <a:r>
              <a:rPr lang="en-US" sz="2400" dirty="0"/>
              <a:t>Climate Action 100+</a:t>
            </a:r>
          </a:p>
          <a:p>
            <a:r>
              <a:rPr lang="en-US" sz="2400" dirty="0"/>
              <a:t>UN Environment Program</a:t>
            </a:r>
          </a:p>
          <a:p>
            <a:r>
              <a:rPr lang="en-US" sz="2400" dirty="0"/>
              <a:t>Science-Based Target initiative</a:t>
            </a:r>
          </a:p>
          <a:p>
            <a:endParaRPr lang="en-US" sz="2400" dirty="0"/>
          </a:p>
        </p:txBody>
      </p:sp>
      <p:pic>
        <p:nvPicPr>
          <p:cNvPr id="5" name="Content Placeholder 4">
            <a:extLst>
              <a:ext uri="{FF2B5EF4-FFF2-40B4-BE49-F238E27FC236}">
                <a16:creationId xmlns:a16="http://schemas.microsoft.com/office/drawing/2014/main" id="{A66D6176-2C28-571E-52C0-1A0AD524B473}"/>
              </a:ext>
            </a:extLst>
          </p:cNvPr>
          <p:cNvPicPr>
            <a:picLocks noGrp="1" noChangeAspect="1"/>
          </p:cNvPicPr>
          <p:nvPr>
            <p:ph sz="half" idx="2"/>
          </p:nvPr>
        </p:nvPicPr>
        <p:blipFill>
          <a:blip r:embed="rId2"/>
          <a:stretch>
            <a:fillRect/>
          </a:stretch>
        </p:blipFill>
        <p:spPr>
          <a:xfrm>
            <a:off x="7109136" y="3622499"/>
            <a:ext cx="3921722" cy="2349792"/>
          </a:xfrm>
          <a:prstGeom prst="rect">
            <a:avLst/>
          </a:prstGeom>
        </p:spPr>
      </p:pic>
      <p:pic>
        <p:nvPicPr>
          <p:cNvPr id="8" name="Picture 7" descr="Unknown.png">
            <a:extLst>
              <a:ext uri="{FF2B5EF4-FFF2-40B4-BE49-F238E27FC236}">
                <a16:creationId xmlns:a16="http://schemas.microsoft.com/office/drawing/2014/main" id="{B333409E-60CD-296E-0773-A8288A1F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854" y="2104571"/>
            <a:ext cx="2617262" cy="1381436"/>
          </a:xfrm>
          <a:prstGeom prst="rect">
            <a:avLst/>
          </a:prstGeom>
        </p:spPr>
      </p:pic>
      <p:pic>
        <p:nvPicPr>
          <p:cNvPr id="10" name="Picture 9" descr="Logo, company name&#10;&#10;Description automatically generated">
            <a:extLst>
              <a:ext uri="{FF2B5EF4-FFF2-40B4-BE49-F238E27FC236}">
                <a16:creationId xmlns:a16="http://schemas.microsoft.com/office/drawing/2014/main" id="{15461416-1D25-96CD-EB91-D21A6FB8CC3B}"/>
              </a:ext>
            </a:extLst>
          </p:cNvPr>
          <p:cNvPicPr>
            <a:picLocks noChangeAspect="1"/>
          </p:cNvPicPr>
          <p:nvPr/>
        </p:nvPicPr>
        <p:blipFill>
          <a:blip r:embed="rId4"/>
          <a:stretch>
            <a:fillRect/>
          </a:stretch>
        </p:blipFill>
        <p:spPr>
          <a:xfrm>
            <a:off x="9547302" y="2001719"/>
            <a:ext cx="2078641" cy="1459125"/>
          </a:xfrm>
          <a:prstGeom prst="rect">
            <a:avLst/>
          </a:prstGeom>
        </p:spPr>
      </p:pic>
    </p:spTree>
    <p:extLst>
      <p:ext uri="{BB962C8B-B14F-4D97-AF65-F5344CB8AC3E}">
        <p14:creationId xmlns:p14="http://schemas.microsoft.com/office/powerpoint/2010/main" val="333754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CD371A-0312-37B0-92AA-D660772E3262}"/>
              </a:ext>
            </a:extLst>
          </p:cNvPr>
          <p:cNvSpPr>
            <a:spLocks noGrp="1"/>
          </p:cNvSpPr>
          <p:nvPr>
            <p:ph type="title"/>
          </p:nvPr>
        </p:nvSpPr>
        <p:spPr/>
        <p:txBody>
          <a:bodyPr>
            <a:normAutofit/>
          </a:bodyPr>
          <a:lstStyle/>
          <a:p>
            <a:br>
              <a:rPr lang="en-US" sz="4000" b="1" dirty="0">
                <a:solidFill>
                  <a:srgbClr val="62308E"/>
                </a:solidFill>
              </a:rPr>
            </a:br>
            <a:r>
              <a:rPr lang="en-US" sz="4000" b="1" dirty="0">
                <a:solidFill>
                  <a:srgbClr val="62308E"/>
                </a:solidFill>
                <a:latin typeface="+mn-lt"/>
              </a:rPr>
              <a:t>SEC Climate Disclosure Rule</a:t>
            </a:r>
          </a:p>
        </p:txBody>
      </p:sp>
      <p:sp>
        <p:nvSpPr>
          <p:cNvPr id="6" name="Content Placeholder 5">
            <a:extLst>
              <a:ext uri="{FF2B5EF4-FFF2-40B4-BE49-F238E27FC236}">
                <a16:creationId xmlns:a16="http://schemas.microsoft.com/office/drawing/2014/main" id="{07800312-3E44-2CAA-280F-F2C98F1D703E}"/>
              </a:ext>
            </a:extLst>
          </p:cNvPr>
          <p:cNvSpPr>
            <a:spLocks noGrp="1"/>
          </p:cNvSpPr>
          <p:nvPr>
            <p:ph sz="half" idx="1"/>
          </p:nvPr>
        </p:nvSpPr>
        <p:spPr>
          <a:xfrm>
            <a:off x="838199" y="1722286"/>
            <a:ext cx="5181600" cy="3575293"/>
          </a:xfrm>
        </p:spPr>
        <p:txBody>
          <a:bodyPr>
            <a:normAutofit lnSpcReduction="10000"/>
          </a:bodyPr>
          <a:lstStyle/>
          <a:p>
            <a:pPr marL="0" indent="0">
              <a:buNone/>
            </a:pPr>
            <a:r>
              <a:rPr lang="en-US" sz="2400" b="1" dirty="0">
                <a:solidFill>
                  <a:srgbClr val="C00000"/>
                </a:solidFill>
              </a:rPr>
              <a:t>March </a:t>
            </a:r>
            <a:r>
              <a:rPr lang="en-US" sz="2400" b="1" i="0" u="none" strike="noStrike" dirty="0">
                <a:solidFill>
                  <a:srgbClr val="C00000"/>
                </a:solidFill>
                <a:effectLst/>
              </a:rPr>
              <a:t>2022: SEC Proposes Rules to Enhance and Standardize Climate-Related Disclosure</a:t>
            </a:r>
            <a:endParaRPr lang="en-US" sz="2400" dirty="0"/>
          </a:p>
          <a:p>
            <a:r>
              <a:rPr lang="en-US" sz="2400" dirty="0"/>
              <a:t>W</a:t>
            </a:r>
            <a:r>
              <a:rPr lang="en-US" sz="2400" dirty="0">
                <a:effectLst/>
              </a:rPr>
              <a:t>ould require U.S. publicly traded companies to disclose annually how their businesses are assessing, measuring and managing climate-related financial risks</a:t>
            </a:r>
          </a:p>
          <a:p>
            <a:r>
              <a:rPr lang="en-US" sz="2400" dirty="0"/>
              <a:t>Builds upon </a:t>
            </a:r>
            <a:r>
              <a:rPr lang="en-US" sz="2400" dirty="0">
                <a:effectLst/>
              </a:rPr>
              <a:t>Task Force on Climate-related Financial Disclosures (TCFD)</a:t>
            </a:r>
          </a:p>
          <a:p>
            <a:endParaRPr lang="en-US" sz="2400" dirty="0">
              <a:effectLst/>
            </a:endParaRPr>
          </a:p>
          <a:p>
            <a:endParaRPr lang="en-US" dirty="0"/>
          </a:p>
          <a:p>
            <a:endParaRPr lang="en-US" dirty="0"/>
          </a:p>
        </p:txBody>
      </p:sp>
      <p:sp>
        <p:nvSpPr>
          <p:cNvPr id="7" name="Content Placeholder 6">
            <a:extLst>
              <a:ext uri="{FF2B5EF4-FFF2-40B4-BE49-F238E27FC236}">
                <a16:creationId xmlns:a16="http://schemas.microsoft.com/office/drawing/2014/main" id="{2D666CAE-AADD-5875-3DCF-C90E4E500A6D}"/>
              </a:ext>
            </a:extLst>
          </p:cNvPr>
          <p:cNvSpPr>
            <a:spLocks noGrp="1"/>
          </p:cNvSpPr>
          <p:nvPr>
            <p:ph sz="half" idx="2"/>
          </p:nvPr>
        </p:nvSpPr>
        <p:spPr>
          <a:xfrm>
            <a:off x="6172200" y="1722287"/>
            <a:ext cx="5181600" cy="3289170"/>
          </a:xfrm>
        </p:spPr>
        <p:txBody>
          <a:bodyPr>
            <a:normAutofit lnSpcReduction="10000"/>
          </a:bodyPr>
          <a:lstStyle/>
          <a:p>
            <a:endParaRPr lang="en-US" sz="2400" dirty="0">
              <a:effectLst/>
            </a:endParaRPr>
          </a:p>
          <a:p>
            <a:endParaRPr lang="en-US" sz="2400" dirty="0"/>
          </a:p>
          <a:p>
            <a:r>
              <a:rPr lang="en-US" sz="2400" dirty="0">
                <a:effectLst/>
              </a:rPr>
              <a:t>Canada, Japan, New Zealand, Sweden, UK already have mandated</a:t>
            </a:r>
            <a:r>
              <a:rPr lang="en-US" sz="2400" dirty="0"/>
              <a:t> </a:t>
            </a:r>
            <a:r>
              <a:rPr lang="en-US" sz="2400" dirty="0">
                <a:effectLst/>
              </a:rPr>
              <a:t>TCFD-aligned climate-related financial disclosures</a:t>
            </a:r>
          </a:p>
          <a:p>
            <a:r>
              <a:rPr lang="en-US" sz="2400" dirty="0"/>
              <a:t>S&amp;P 500: 50%+ disclose climate risks and 71% disclose GHG emissions</a:t>
            </a:r>
          </a:p>
          <a:p>
            <a:r>
              <a:rPr lang="en-US" sz="2400" dirty="0">
                <a:effectLst/>
              </a:rPr>
              <a:t>Final rule expected Spring 2023</a:t>
            </a:r>
          </a:p>
        </p:txBody>
      </p:sp>
      <p:pic>
        <p:nvPicPr>
          <p:cNvPr id="9" name="Content Placeholder 7" descr="Graphical user interface, text&#10;&#10;Description automatically generated">
            <a:extLst>
              <a:ext uri="{FF2B5EF4-FFF2-40B4-BE49-F238E27FC236}">
                <a16:creationId xmlns:a16="http://schemas.microsoft.com/office/drawing/2014/main" id="{90C4BC13-91B6-EE1C-A653-919886B37A2E}"/>
              </a:ext>
            </a:extLst>
          </p:cNvPr>
          <p:cNvPicPr>
            <a:picLocks noChangeAspect="1"/>
          </p:cNvPicPr>
          <p:nvPr/>
        </p:nvPicPr>
        <p:blipFill>
          <a:blip r:embed="rId2"/>
          <a:stretch>
            <a:fillRect/>
          </a:stretch>
        </p:blipFill>
        <p:spPr>
          <a:xfrm>
            <a:off x="3314700" y="5297580"/>
            <a:ext cx="6036363" cy="1560420"/>
          </a:xfrm>
          <a:prstGeom prst="rect">
            <a:avLst/>
          </a:prstGeom>
        </p:spPr>
      </p:pic>
    </p:spTree>
    <p:extLst>
      <p:ext uri="{BB962C8B-B14F-4D97-AF65-F5344CB8AC3E}">
        <p14:creationId xmlns:p14="http://schemas.microsoft.com/office/powerpoint/2010/main" val="499004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F78B6-E3A5-C61C-67A9-E09E9D6218DF}"/>
              </a:ext>
            </a:extLst>
          </p:cNvPr>
          <p:cNvSpPr>
            <a:spLocks noGrp="1"/>
          </p:cNvSpPr>
          <p:nvPr>
            <p:ph type="title"/>
          </p:nvPr>
        </p:nvSpPr>
        <p:spPr>
          <a:xfrm>
            <a:off x="838200" y="643378"/>
            <a:ext cx="10515600" cy="1325563"/>
          </a:xfrm>
        </p:spPr>
        <p:txBody>
          <a:bodyPr>
            <a:normAutofit/>
          </a:bodyPr>
          <a:lstStyle/>
          <a:p>
            <a:r>
              <a:rPr lang="en-US" sz="4000" b="1" dirty="0">
                <a:solidFill>
                  <a:srgbClr val="62308E"/>
                </a:solidFill>
                <a:latin typeface="+mn-lt"/>
              </a:rPr>
              <a:t>Emissions Financing and Underwriting</a:t>
            </a:r>
          </a:p>
        </p:txBody>
      </p:sp>
      <p:sp>
        <p:nvSpPr>
          <p:cNvPr id="3" name="Content Placeholder 2">
            <a:extLst>
              <a:ext uri="{FF2B5EF4-FFF2-40B4-BE49-F238E27FC236}">
                <a16:creationId xmlns:a16="http://schemas.microsoft.com/office/drawing/2014/main" id="{61127577-1CEB-37F4-2451-3728E83C3D89}"/>
              </a:ext>
            </a:extLst>
          </p:cNvPr>
          <p:cNvSpPr>
            <a:spLocks noGrp="1"/>
          </p:cNvSpPr>
          <p:nvPr>
            <p:ph sz="half" idx="1"/>
          </p:nvPr>
        </p:nvSpPr>
        <p:spPr>
          <a:xfrm>
            <a:off x="838200" y="1743740"/>
            <a:ext cx="5181600" cy="4699589"/>
          </a:xfrm>
        </p:spPr>
        <p:txBody>
          <a:bodyPr>
            <a:normAutofit lnSpcReduction="10000"/>
          </a:bodyPr>
          <a:lstStyle/>
          <a:p>
            <a:pPr marL="0" indent="0">
              <a:buNone/>
            </a:pPr>
            <a:r>
              <a:rPr lang="en-US" sz="2400" b="1" dirty="0">
                <a:solidFill>
                  <a:srgbClr val="C00000"/>
                </a:solidFill>
              </a:rPr>
              <a:t>Banks</a:t>
            </a:r>
          </a:p>
          <a:p>
            <a:r>
              <a:rPr lang="en-US" sz="2400" i="1" dirty="0">
                <a:effectLst/>
              </a:rPr>
              <a:t>Proposals asks: “a transition plan” on how each “intends to align its financing activities with its 2030 sectoral greenhouse gas emissions</a:t>
            </a:r>
            <a:r>
              <a:rPr lang="en-US" sz="2400" dirty="0"/>
              <a:t> </a:t>
            </a:r>
            <a:r>
              <a:rPr lang="en-US" sz="2400" i="1" dirty="0">
                <a:effectLst/>
              </a:rPr>
              <a:t>reduction targets,” </a:t>
            </a:r>
          </a:p>
          <a:p>
            <a:r>
              <a:rPr lang="en-US" sz="2400" dirty="0"/>
              <a:t>Resubmitted proposals</a:t>
            </a:r>
          </a:p>
          <a:p>
            <a:pPr lvl="1"/>
            <a:r>
              <a:rPr lang="en-US" sz="2000" dirty="0">
                <a:effectLst/>
              </a:rPr>
              <a:t>Bank of America, Goldman Sachs, JPMorgan Chase, Morgan Stanley and Wells Fargo</a:t>
            </a:r>
            <a:endParaRPr lang="en-US" sz="2000" dirty="0"/>
          </a:p>
          <a:p>
            <a:r>
              <a:rPr lang="en-US" sz="2400" dirty="0">
                <a:effectLst/>
              </a:rPr>
              <a:t>New proposals</a:t>
            </a:r>
          </a:p>
          <a:p>
            <a:pPr lvl="1"/>
            <a:r>
              <a:rPr lang="en-US" sz="2000" dirty="0"/>
              <a:t>Huntington Bancshares, PNC Financial</a:t>
            </a:r>
          </a:p>
          <a:p>
            <a:r>
              <a:rPr lang="en-US" sz="2400" dirty="0">
                <a:effectLst/>
              </a:rPr>
              <a:t>Net Zero Banking Alliance</a:t>
            </a:r>
          </a:p>
          <a:p>
            <a:pPr lvl="1"/>
            <a:r>
              <a:rPr lang="en-US" sz="1600" b="0" i="0" u="none" strike="noStrike" dirty="0">
                <a:solidFill>
                  <a:srgbClr val="000000"/>
                </a:solidFill>
                <a:effectLst/>
                <a:latin typeface="Roboto" panose="020F0502020204030204" pitchFamily="34" charset="0"/>
              </a:rPr>
              <a:t>40% of global banking assets.</a:t>
            </a:r>
            <a:endParaRPr lang="en-US" sz="2000" dirty="0">
              <a:effectLst/>
            </a:endParaRPr>
          </a:p>
          <a:p>
            <a:endParaRPr lang="en-US" sz="2400" dirty="0">
              <a:effectLst/>
            </a:endParaRPr>
          </a:p>
          <a:p>
            <a:endParaRPr lang="en-US" sz="2400" b="1" dirty="0">
              <a:solidFill>
                <a:srgbClr val="C00000"/>
              </a:solidFill>
            </a:endParaRPr>
          </a:p>
        </p:txBody>
      </p:sp>
      <p:sp>
        <p:nvSpPr>
          <p:cNvPr id="4" name="Content Placeholder 3">
            <a:extLst>
              <a:ext uri="{FF2B5EF4-FFF2-40B4-BE49-F238E27FC236}">
                <a16:creationId xmlns:a16="http://schemas.microsoft.com/office/drawing/2014/main" id="{9C105A38-492B-E8CE-6943-B0A6AE57CCB7}"/>
              </a:ext>
            </a:extLst>
          </p:cNvPr>
          <p:cNvSpPr>
            <a:spLocks noGrp="1"/>
          </p:cNvSpPr>
          <p:nvPr>
            <p:ph sz="half" idx="2"/>
          </p:nvPr>
        </p:nvSpPr>
        <p:spPr>
          <a:xfrm>
            <a:off x="6096000" y="1743740"/>
            <a:ext cx="5181600" cy="4699590"/>
          </a:xfrm>
        </p:spPr>
        <p:txBody>
          <a:bodyPr>
            <a:normAutofit lnSpcReduction="10000"/>
          </a:bodyPr>
          <a:lstStyle/>
          <a:p>
            <a:pPr marL="0" indent="0">
              <a:buNone/>
            </a:pPr>
            <a:r>
              <a:rPr lang="en-US" sz="2400" b="1" dirty="0">
                <a:solidFill>
                  <a:srgbClr val="C00000"/>
                </a:solidFill>
              </a:rPr>
              <a:t>Insurers</a:t>
            </a:r>
          </a:p>
          <a:p>
            <a:r>
              <a:rPr lang="en-US" sz="2400" i="1" dirty="0">
                <a:effectLst/>
              </a:rPr>
              <a:t>Proposals ask: measure, disclose, and set net-zero targets for their underwriting and investing activities</a:t>
            </a:r>
            <a:endParaRPr lang="en-US" sz="2400" dirty="0">
              <a:effectLst/>
            </a:endParaRPr>
          </a:p>
          <a:p>
            <a:r>
              <a:rPr lang="en-US" sz="2400" dirty="0"/>
              <a:t>2</a:t>
            </a:r>
            <a:r>
              <a:rPr lang="en-US" sz="2400" baseline="30000" dirty="0"/>
              <a:t>nd</a:t>
            </a:r>
            <a:r>
              <a:rPr lang="en-US" sz="2400" dirty="0"/>
              <a:t> </a:t>
            </a:r>
            <a:r>
              <a:rPr lang="en-US" sz="2400" dirty="0" err="1"/>
              <a:t>yr</a:t>
            </a:r>
            <a:r>
              <a:rPr lang="en-US" sz="2400" dirty="0"/>
              <a:t> proposals</a:t>
            </a:r>
          </a:p>
          <a:p>
            <a:pPr lvl="1"/>
            <a:r>
              <a:rPr lang="en-US" sz="2000" dirty="0"/>
              <a:t>Chubb 72.2%</a:t>
            </a:r>
          </a:p>
          <a:p>
            <a:pPr lvl="1"/>
            <a:r>
              <a:rPr lang="en-US" sz="2000" dirty="0"/>
              <a:t>Travelers 55.8%</a:t>
            </a:r>
          </a:p>
          <a:p>
            <a:pPr lvl="1"/>
            <a:r>
              <a:rPr lang="en-US" sz="2000" dirty="0"/>
              <a:t>Berkshire Hathaway 25% (46% of non-management controlled vote) </a:t>
            </a:r>
          </a:p>
          <a:p>
            <a:r>
              <a:rPr lang="en-US" sz="2400" dirty="0"/>
              <a:t>The Hartford</a:t>
            </a:r>
          </a:p>
          <a:p>
            <a:pPr lvl="1"/>
            <a:r>
              <a:rPr lang="en-US" sz="2000" dirty="0"/>
              <a:t>Commits to Net Zero</a:t>
            </a:r>
          </a:p>
          <a:p>
            <a:r>
              <a:rPr lang="en-US" sz="2400" dirty="0"/>
              <a:t>Net Zero Insurance Alliance </a:t>
            </a:r>
          </a:p>
          <a:p>
            <a:pPr lvl="1"/>
            <a:r>
              <a:rPr lang="en-US" sz="2000" dirty="0"/>
              <a:t>30% of global insurers</a:t>
            </a:r>
          </a:p>
        </p:txBody>
      </p:sp>
    </p:spTree>
    <p:extLst>
      <p:ext uri="{BB962C8B-B14F-4D97-AF65-F5344CB8AC3E}">
        <p14:creationId xmlns:p14="http://schemas.microsoft.com/office/powerpoint/2010/main" val="1008452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p:nvPr/>
        </p:nvSpPr>
        <p:spPr>
          <a:xfrm>
            <a:off x="4362855" y="1206516"/>
            <a:ext cx="2753591" cy="713509"/>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4400"/>
            </a:pPr>
            <a:r>
              <a:rPr lang="en-US" sz="4000" b="1" dirty="0">
                <a:solidFill>
                  <a:srgbClr val="532977"/>
                </a:solidFill>
                <a:latin typeface="Calibri"/>
                <a:ea typeface="Calibri"/>
                <a:cs typeface="Calibri"/>
                <a:sym typeface="Calibri"/>
              </a:rPr>
              <a:t>Agenda</a:t>
            </a:r>
            <a:endParaRPr sz="4000" b="1" dirty="0">
              <a:solidFill>
                <a:srgbClr val="532977"/>
              </a:solidFill>
              <a:latin typeface="Calibri"/>
              <a:ea typeface="Calibri"/>
              <a:cs typeface="Calibri"/>
              <a:sym typeface="Calibri"/>
            </a:endParaRPr>
          </a:p>
        </p:txBody>
      </p:sp>
      <p:sp>
        <p:nvSpPr>
          <p:cNvPr id="2" name="TextBox 1"/>
          <p:cNvSpPr txBox="1"/>
          <p:nvPr/>
        </p:nvSpPr>
        <p:spPr>
          <a:xfrm>
            <a:off x="6001734" y="1920025"/>
            <a:ext cx="5492870" cy="4416594"/>
          </a:xfrm>
          <a:prstGeom prst="rect">
            <a:avLst/>
          </a:prstGeom>
          <a:noFill/>
        </p:spPr>
        <p:txBody>
          <a:bodyPr wrap="square" rtlCol="0">
            <a:spAutoFit/>
          </a:bodyPr>
          <a:lstStyle/>
          <a:p>
            <a:pPr>
              <a:defRPr/>
            </a:pPr>
            <a:r>
              <a:rPr lang="en-US" sz="1700" b="1" dirty="0">
                <a:latin typeface="Calibri"/>
                <a:cs typeface="Calibri"/>
              </a:rPr>
              <a:t>✓ Introduction</a:t>
            </a:r>
            <a:r>
              <a:rPr lang="en-US" sz="1700" dirty="0">
                <a:latin typeface="Calibri"/>
                <a:cs typeface="Calibri"/>
              </a:rPr>
              <a:t>  (6 min)	</a:t>
            </a:r>
          </a:p>
          <a:p>
            <a:pPr>
              <a:spcAft>
                <a:spcPts val="600"/>
              </a:spcAft>
              <a:defRPr/>
            </a:pPr>
            <a:r>
              <a:rPr lang="en-US" sz="1700" i="1" dirty="0">
                <a:latin typeface="Calibri"/>
                <a:cs typeface="Calibri"/>
              </a:rPr>
              <a:t>	Andrew Behar, As You Sow</a:t>
            </a:r>
            <a:r>
              <a:rPr lang="en-US" sz="1700" dirty="0">
                <a:latin typeface="Calibri"/>
                <a:cs typeface="Calibri"/>
              </a:rPr>
              <a:t>	</a:t>
            </a:r>
          </a:p>
          <a:p>
            <a:pPr>
              <a:defRPr/>
            </a:pPr>
            <a:r>
              <a:rPr lang="en-US" sz="1700" b="1" dirty="0">
                <a:latin typeface="Calibri"/>
                <a:cs typeface="Calibri"/>
              </a:rPr>
              <a:t>✓ 2023 Proxy Season Overview  </a:t>
            </a:r>
            <a:r>
              <a:rPr lang="en-US" sz="1700" dirty="0">
                <a:latin typeface="Calibri"/>
                <a:cs typeface="Calibri"/>
              </a:rPr>
              <a:t>(20 min)</a:t>
            </a:r>
          </a:p>
          <a:p>
            <a:pPr>
              <a:spcAft>
                <a:spcPts val="600"/>
              </a:spcAft>
              <a:defRPr/>
            </a:pPr>
            <a:r>
              <a:rPr lang="en-US" sz="1700" i="1" dirty="0">
                <a:latin typeface="Calibri"/>
                <a:cs typeface="Calibri"/>
              </a:rPr>
              <a:t>	Heidi Welsh, Si2	</a:t>
            </a:r>
          </a:p>
          <a:p>
            <a:pPr>
              <a:defRPr/>
            </a:pPr>
            <a:r>
              <a:rPr lang="en-US" sz="1700" b="1" dirty="0">
                <a:latin typeface="Calibri"/>
                <a:cs typeface="Calibri"/>
              </a:rPr>
              <a:t>✓ Climate &amp; Energy </a:t>
            </a:r>
            <a:r>
              <a:rPr lang="en-US" sz="1700" dirty="0">
                <a:latin typeface="Calibri"/>
                <a:cs typeface="Calibri"/>
              </a:rPr>
              <a:t>(10 min)</a:t>
            </a:r>
            <a:endParaRPr lang="en-US" sz="1700" b="1" dirty="0">
              <a:latin typeface="Calibri"/>
              <a:cs typeface="Calibri"/>
            </a:endParaRPr>
          </a:p>
          <a:p>
            <a:pPr>
              <a:spcAft>
                <a:spcPts val="600"/>
              </a:spcAft>
              <a:defRPr/>
            </a:pPr>
            <a:r>
              <a:rPr lang="en-US" sz="1700" b="1" dirty="0">
                <a:latin typeface="Calibri"/>
                <a:cs typeface="Calibri"/>
              </a:rPr>
              <a:t>	</a:t>
            </a:r>
            <a:r>
              <a:rPr lang="en-US" sz="1700" i="1" dirty="0">
                <a:latin typeface="Calibri"/>
                <a:cs typeface="Calibri"/>
              </a:rPr>
              <a:t>Michael Passoff, Proxy Impact</a:t>
            </a:r>
          </a:p>
          <a:p>
            <a:pPr>
              <a:defRPr/>
            </a:pPr>
            <a:r>
              <a:rPr lang="en-US" sz="1700" b="1" dirty="0">
                <a:latin typeface="Calibri"/>
                <a:cs typeface="Calibri"/>
              </a:rPr>
              <a:t>✓  Racial Justice and Human Rights Proposals </a:t>
            </a:r>
            <a:r>
              <a:rPr lang="en-US" sz="1700" dirty="0">
                <a:latin typeface="Calibri"/>
                <a:cs typeface="Calibri"/>
              </a:rPr>
              <a:t>(10 min)</a:t>
            </a:r>
          </a:p>
          <a:p>
            <a:pPr>
              <a:defRPr/>
            </a:pPr>
            <a:r>
              <a:rPr lang="en-US" sz="1700" b="1" dirty="0">
                <a:latin typeface="Calibri"/>
                <a:cs typeface="Calibri"/>
              </a:rPr>
              <a:t>	</a:t>
            </a:r>
            <a:r>
              <a:rPr lang="en-US" sz="1700" i="1" dirty="0">
                <a:latin typeface="Calibri"/>
                <a:cs typeface="Calibri"/>
              </a:rPr>
              <a:t>Meredith Benton, Whistle Stop Capital</a:t>
            </a:r>
          </a:p>
          <a:p>
            <a:pPr>
              <a:defRPr/>
            </a:pPr>
            <a:r>
              <a:rPr lang="en-US" sz="1700" b="1" dirty="0">
                <a:latin typeface="Calibri"/>
                <a:cs typeface="Calibri"/>
              </a:rPr>
              <a:t>✓ Q&amp;A </a:t>
            </a:r>
            <a:r>
              <a:rPr lang="en-US" sz="1700" dirty="0">
                <a:latin typeface="Calibri"/>
                <a:cs typeface="Calibri"/>
              </a:rPr>
              <a:t>(25 min)</a:t>
            </a:r>
          </a:p>
          <a:p>
            <a:pPr>
              <a:spcAft>
                <a:spcPts val="600"/>
              </a:spcAft>
              <a:defRPr/>
            </a:pPr>
            <a:r>
              <a:rPr lang="en-US" sz="1700" i="1" dirty="0">
                <a:latin typeface="Calibri"/>
                <a:cs typeface="Calibri"/>
              </a:rPr>
              <a:t>	moderated by Andrew Behar</a:t>
            </a:r>
            <a:endParaRPr lang="en-US" sz="1700" dirty="0">
              <a:latin typeface="Calibri"/>
              <a:cs typeface="Calibri"/>
            </a:endParaRPr>
          </a:p>
          <a:p>
            <a:pPr>
              <a:defRPr/>
            </a:pPr>
            <a:r>
              <a:rPr lang="en-US" sz="1700" b="1" dirty="0">
                <a:latin typeface="Calibri"/>
                <a:cs typeface="Calibri"/>
              </a:rPr>
              <a:t>✓ Closing Remarks </a:t>
            </a:r>
            <a:r>
              <a:rPr lang="en-US" sz="1700" dirty="0">
                <a:latin typeface="Calibri"/>
                <a:cs typeface="Calibri"/>
              </a:rPr>
              <a:t>(5 min)</a:t>
            </a:r>
          </a:p>
          <a:p>
            <a:pPr>
              <a:spcAft>
                <a:spcPts val="600"/>
              </a:spcAft>
              <a:defRPr/>
            </a:pPr>
            <a:r>
              <a:rPr lang="en-US" sz="1700" i="1" dirty="0">
                <a:latin typeface="Calibri"/>
                <a:cs typeface="Calibri"/>
              </a:rPr>
              <a:t>	Heidi Welsh, Michael Passoff, Meredith Benton</a:t>
            </a:r>
          </a:p>
          <a:p>
            <a:pPr>
              <a:defRPr/>
            </a:pPr>
            <a:r>
              <a:rPr lang="en-US" sz="1700" b="1" dirty="0">
                <a:latin typeface="Calibri"/>
                <a:cs typeface="Calibri"/>
              </a:rPr>
              <a:t>✓ Conclusion</a:t>
            </a:r>
            <a:r>
              <a:rPr lang="en-US" sz="1700" dirty="0">
                <a:latin typeface="Calibri"/>
                <a:cs typeface="Calibri"/>
              </a:rPr>
              <a:t>  (2 min)</a:t>
            </a:r>
          </a:p>
          <a:p>
            <a:pPr>
              <a:defRPr/>
            </a:pPr>
            <a:r>
              <a:rPr lang="en-US" sz="1700" i="1" dirty="0">
                <a:latin typeface="Calibri"/>
                <a:cs typeface="Calibri"/>
              </a:rPr>
              <a:t>	Andrew Behar</a:t>
            </a:r>
            <a:endParaRPr lang="en-US" sz="1700" dirty="0">
              <a:latin typeface="Calibri"/>
              <a:cs typeface="Calibri"/>
            </a:endParaRPr>
          </a:p>
          <a:p>
            <a:endParaRPr lang="en-US" dirty="0"/>
          </a:p>
        </p:txBody>
      </p:sp>
      <p:pic>
        <p:nvPicPr>
          <p:cNvPr id="6" name="Picture 5">
            <a:extLst>
              <a:ext uri="{FF2B5EF4-FFF2-40B4-BE49-F238E27FC236}">
                <a16:creationId xmlns:a16="http://schemas.microsoft.com/office/drawing/2014/main" id="{EEF23D06-8714-CC4B-AFB5-1C3D7D7386BF}"/>
              </a:ext>
            </a:extLst>
          </p:cNvPr>
          <p:cNvPicPr>
            <a:picLocks noChangeAspect="1"/>
          </p:cNvPicPr>
          <p:nvPr/>
        </p:nvPicPr>
        <p:blipFill>
          <a:blip r:embed="rId3"/>
          <a:srcRect/>
          <a:stretch/>
        </p:blipFill>
        <p:spPr>
          <a:xfrm>
            <a:off x="1387237" y="1920025"/>
            <a:ext cx="3545845" cy="4588741"/>
          </a:xfrm>
          <a:prstGeom prst="rect">
            <a:avLst/>
          </a:prstGeom>
        </p:spPr>
      </p:pic>
    </p:spTree>
    <p:extLst>
      <p:ext uri="{BB962C8B-B14F-4D97-AF65-F5344CB8AC3E}">
        <p14:creationId xmlns:p14="http://schemas.microsoft.com/office/powerpoint/2010/main" val="1891973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D09D-4ABC-1BA7-33EF-4DF28A2CE33B}"/>
              </a:ext>
            </a:extLst>
          </p:cNvPr>
          <p:cNvSpPr>
            <a:spLocks noGrp="1"/>
          </p:cNvSpPr>
          <p:nvPr>
            <p:ph type="title"/>
          </p:nvPr>
        </p:nvSpPr>
        <p:spPr>
          <a:xfrm>
            <a:off x="838200" y="671262"/>
            <a:ext cx="10515600" cy="1325563"/>
          </a:xfrm>
        </p:spPr>
        <p:txBody>
          <a:bodyPr>
            <a:normAutofit/>
          </a:bodyPr>
          <a:lstStyle/>
          <a:p>
            <a:r>
              <a:rPr lang="en-US" sz="4000" b="1" i="1" dirty="0">
                <a:solidFill>
                  <a:srgbClr val="FF0000"/>
                </a:solidFill>
                <a:latin typeface="+mn-lt"/>
              </a:rPr>
              <a:t>New: </a:t>
            </a:r>
            <a:r>
              <a:rPr lang="en-US" sz="4000" b="1" dirty="0">
                <a:solidFill>
                  <a:srgbClr val="62308E"/>
                </a:solidFill>
                <a:latin typeface="+mn-lt"/>
              </a:rPr>
              <a:t>Transferred Assets</a:t>
            </a:r>
          </a:p>
        </p:txBody>
      </p:sp>
      <p:sp>
        <p:nvSpPr>
          <p:cNvPr id="4" name="Content Placeholder 3">
            <a:extLst>
              <a:ext uri="{FF2B5EF4-FFF2-40B4-BE49-F238E27FC236}">
                <a16:creationId xmlns:a16="http://schemas.microsoft.com/office/drawing/2014/main" id="{64029849-043B-549D-C2EC-ABAB3F64172C}"/>
              </a:ext>
            </a:extLst>
          </p:cNvPr>
          <p:cNvSpPr>
            <a:spLocks noGrp="1"/>
          </p:cNvSpPr>
          <p:nvPr>
            <p:ph sz="half" idx="2"/>
          </p:nvPr>
        </p:nvSpPr>
        <p:spPr>
          <a:xfrm>
            <a:off x="838199" y="1807535"/>
            <a:ext cx="6391941" cy="4805915"/>
          </a:xfrm>
        </p:spPr>
        <p:txBody>
          <a:bodyPr>
            <a:normAutofit/>
          </a:bodyPr>
          <a:lstStyle/>
          <a:p>
            <a:pPr marL="0" indent="0">
              <a:buNone/>
            </a:pPr>
            <a:r>
              <a:rPr lang="en-US" sz="2400" b="1" dirty="0">
                <a:solidFill>
                  <a:srgbClr val="C00000"/>
                </a:solidFill>
                <a:effectLst/>
              </a:rPr>
              <a:t>Exxon, Chevron </a:t>
            </a:r>
          </a:p>
          <a:p>
            <a:r>
              <a:rPr lang="en-US" sz="2400" dirty="0"/>
              <a:t>Provide accurate GHG reporting; recalculate baseline emissions to exclude asset transfers </a:t>
            </a:r>
          </a:p>
          <a:p>
            <a:pPr marL="0" indent="0">
              <a:buNone/>
            </a:pPr>
            <a:endParaRPr lang="en-US" sz="2400" b="1" dirty="0">
              <a:solidFill>
                <a:srgbClr val="C00000"/>
              </a:solidFill>
              <a:effectLst/>
            </a:endParaRPr>
          </a:p>
          <a:p>
            <a:pPr marL="0" indent="0">
              <a:buNone/>
            </a:pPr>
            <a:r>
              <a:rPr lang="en-US" sz="2400" b="1" dirty="0">
                <a:solidFill>
                  <a:srgbClr val="C00000"/>
                </a:solidFill>
                <a:effectLst/>
              </a:rPr>
              <a:t>Oil and gas industry association recommends:</a:t>
            </a:r>
            <a:endParaRPr lang="en-US" sz="2400" i="1" dirty="0">
              <a:effectLst/>
              <a:latin typeface="Helvetica" pitchFamily="2" charset="0"/>
            </a:endParaRPr>
          </a:p>
          <a:p>
            <a:pPr marL="0" indent="0">
              <a:buNone/>
            </a:pPr>
            <a:r>
              <a:rPr lang="en-US" sz="2400" i="1" dirty="0">
                <a:effectLst/>
                <a:latin typeface="Helvetica" pitchFamily="2" charset="0"/>
              </a:rPr>
              <a:t>“adjustments to the base year emissions” to account for asset transfers,</a:t>
            </a:r>
            <a:r>
              <a:rPr lang="en-US" sz="2400" dirty="0">
                <a:latin typeface="Helvetica" pitchFamily="2" charset="0"/>
              </a:rPr>
              <a:t> t</a:t>
            </a:r>
            <a:r>
              <a:rPr lang="en-US" sz="2400" i="1" dirty="0">
                <a:effectLst/>
                <a:latin typeface="Helvetica" pitchFamily="2" charset="0"/>
              </a:rPr>
              <a:t>o avoid giving the appearance of “increases or decreases in emissions, when in fact...emissions would merely be transferred from</a:t>
            </a:r>
            <a:r>
              <a:rPr lang="en-US" sz="2400" dirty="0">
                <a:latin typeface="Helvetica" pitchFamily="2" charset="0"/>
              </a:rPr>
              <a:t> </a:t>
            </a:r>
            <a:r>
              <a:rPr lang="en-US" sz="2400" i="1" dirty="0">
                <a:effectLst/>
                <a:latin typeface="Helvetica" pitchFamily="2" charset="0"/>
              </a:rPr>
              <a:t>one company to another.”</a:t>
            </a:r>
            <a:endParaRPr lang="en-US" sz="2400" dirty="0">
              <a:effectLst/>
              <a:latin typeface="Helvetica" pitchFamily="2" charset="0"/>
            </a:endParaRPr>
          </a:p>
          <a:p>
            <a:endParaRPr lang="en-US" dirty="0"/>
          </a:p>
        </p:txBody>
      </p:sp>
      <p:pic>
        <p:nvPicPr>
          <p:cNvPr id="7" name="Picture 6" descr="Graphical user interface&#10;&#10;Description automatically generated with low confidence">
            <a:extLst>
              <a:ext uri="{FF2B5EF4-FFF2-40B4-BE49-F238E27FC236}">
                <a16:creationId xmlns:a16="http://schemas.microsoft.com/office/drawing/2014/main" id="{AF416B06-E105-F427-29FC-F1C8D911D2B8}"/>
              </a:ext>
            </a:extLst>
          </p:cNvPr>
          <p:cNvPicPr>
            <a:picLocks noChangeAspect="1"/>
          </p:cNvPicPr>
          <p:nvPr/>
        </p:nvPicPr>
        <p:blipFill>
          <a:blip r:embed="rId2"/>
          <a:stretch>
            <a:fillRect/>
          </a:stretch>
        </p:blipFill>
        <p:spPr>
          <a:xfrm>
            <a:off x="7552267" y="709394"/>
            <a:ext cx="4309081" cy="6148606"/>
          </a:xfrm>
          <a:prstGeom prst="rect">
            <a:avLst/>
          </a:prstGeom>
        </p:spPr>
      </p:pic>
    </p:spTree>
    <p:extLst>
      <p:ext uri="{BB962C8B-B14F-4D97-AF65-F5344CB8AC3E}">
        <p14:creationId xmlns:p14="http://schemas.microsoft.com/office/powerpoint/2010/main" val="91914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AA45-14F7-349A-8AF1-EC0278D5BEBC}"/>
              </a:ext>
            </a:extLst>
          </p:cNvPr>
          <p:cNvSpPr>
            <a:spLocks noGrp="1"/>
          </p:cNvSpPr>
          <p:nvPr>
            <p:ph type="title"/>
          </p:nvPr>
        </p:nvSpPr>
        <p:spPr>
          <a:xfrm>
            <a:off x="838200" y="365125"/>
            <a:ext cx="10515600" cy="1848686"/>
          </a:xfrm>
        </p:spPr>
        <p:txBody>
          <a:bodyPr/>
          <a:lstStyle/>
          <a:p>
            <a:br>
              <a:rPr lang="en-US" dirty="0"/>
            </a:br>
            <a:r>
              <a:rPr lang="en-US" b="1" dirty="0">
                <a:solidFill>
                  <a:srgbClr val="62308E"/>
                </a:solidFill>
                <a:latin typeface="+mn-lt"/>
              </a:rPr>
              <a:t>Ongoing Efforts</a:t>
            </a:r>
          </a:p>
        </p:txBody>
      </p:sp>
      <p:sp>
        <p:nvSpPr>
          <p:cNvPr id="3" name="Content Placeholder 2">
            <a:extLst>
              <a:ext uri="{FF2B5EF4-FFF2-40B4-BE49-F238E27FC236}">
                <a16:creationId xmlns:a16="http://schemas.microsoft.com/office/drawing/2014/main" id="{295AC68D-BD93-23F9-3650-2B55DAB11D5E}"/>
              </a:ext>
            </a:extLst>
          </p:cNvPr>
          <p:cNvSpPr>
            <a:spLocks noGrp="1"/>
          </p:cNvSpPr>
          <p:nvPr>
            <p:ph sz="half" idx="1"/>
          </p:nvPr>
        </p:nvSpPr>
        <p:spPr>
          <a:xfrm>
            <a:off x="673770" y="2530641"/>
            <a:ext cx="2759241" cy="898358"/>
          </a:xfrm>
        </p:spPr>
        <p:txBody>
          <a:bodyPr>
            <a:normAutofit/>
          </a:bodyPr>
          <a:lstStyle/>
          <a:p>
            <a:pPr marL="0" indent="0">
              <a:buNone/>
            </a:pPr>
            <a:r>
              <a:rPr lang="en-US" sz="2400" b="1" dirty="0">
                <a:solidFill>
                  <a:srgbClr val="C00000"/>
                </a:solidFill>
              </a:rPr>
              <a:t>Deforestation</a:t>
            </a:r>
          </a:p>
        </p:txBody>
      </p:sp>
      <p:sp>
        <p:nvSpPr>
          <p:cNvPr id="4" name="Content Placeholder 3">
            <a:extLst>
              <a:ext uri="{FF2B5EF4-FFF2-40B4-BE49-F238E27FC236}">
                <a16:creationId xmlns:a16="http://schemas.microsoft.com/office/drawing/2014/main" id="{73DF38B8-3912-6355-C5F8-900D883800A5}"/>
              </a:ext>
            </a:extLst>
          </p:cNvPr>
          <p:cNvSpPr>
            <a:spLocks noGrp="1"/>
          </p:cNvSpPr>
          <p:nvPr>
            <p:ph sz="half" idx="2"/>
          </p:nvPr>
        </p:nvSpPr>
        <p:spPr>
          <a:xfrm>
            <a:off x="3336759" y="5198019"/>
            <a:ext cx="2759241" cy="898358"/>
          </a:xfrm>
        </p:spPr>
        <p:txBody>
          <a:bodyPr>
            <a:normAutofit/>
          </a:bodyPr>
          <a:lstStyle/>
          <a:p>
            <a:pPr marL="0" indent="0">
              <a:buNone/>
            </a:pPr>
            <a:r>
              <a:rPr lang="en-US" sz="2400" b="1" dirty="0">
                <a:solidFill>
                  <a:srgbClr val="C00000"/>
                </a:solidFill>
              </a:rPr>
              <a:t>Plastics - Petrochemicals</a:t>
            </a:r>
          </a:p>
        </p:txBody>
      </p:sp>
      <p:sp>
        <p:nvSpPr>
          <p:cNvPr id="15" name="TextBox 14">
            <a:extLst>
              <a:ext uri="{FF2B5EF4-FFF2-40B4-BE49-F238E27FC236}">
                <a16:creationId xmlns:a16="http://schemas.microsoft.com/office/drawing/2014/main" id="{76DD91B9-6231-8313-AFD1-4FECCB1A1D01}"/>
              </a:ext>
            </a:extLst>
          </p:cNvPr>
          <p:cNvSpPr txBox="1"/>
          <p:nvPr/>
        </p:nvSpPr>
        <p:spPr>
          <a:xfrm>
            <a:off x="6657474" y="2887579"/>
            <a:ext cx="184731" cy="369332"/>
          </a:xfrm>
          <a:prstGeom prst="rect">
            <a:avLst/>
          </a:prstGeom>
          <a:noFill/>
        </p:spPr>
        <p:txBody>
          <a:bodyPr wrap="none" rtlCol="0">
            <a:spAutoFit/>
          </a:bodyPr>
          <a:lstStyle/>
          <a:p>
            <a:endParaRPr lang="en-US" dirty="0"/>
          </a:p>
        </p:txBody>
      </p:sp>
      <p:sp>
        <p:nvSpPr>
          <p:cNvPr id="16" name="TextBox 15">
            <a:extLst>
              <a:ext uri="{FF2B5EF4-FFF2-40B4-BE49-F238E27FC236}">
                <a16:creationId xmlns:a16="http://schemas.microsoft.com/office/drawing/2014/main" id="{51AEEADF-6326-9AE1-5C0A-DDCDE788F941}"/>
              </a:ext>
            </a:extLst>
          </p:cNvPr>
          <p:cNvSpPr txBox="1"/>
          <p:nvPr/>
        </p:nvSpPr>
        <p:spPr>
          <a:xfrm>
            <a:off x="6096000" y="2530641"/>
            <a:ext cx="2470483" cy="461665"/>
          </a:xfrm>
          <a:prstGeom prst="rect">
            <a:avLst/>
          </a:prstGeom>
          <a:noFill/>
        </p:spPr>
        <p:txBody>
          <a:bodyPr wrap="square" rtlCol="0">
            <a:spAutoFit/>
          </a:bodyPr>
          <a:lstStyle/>
          <a:p>
            <a:r>
              <a:rPr lang="en-US" sz="2400" b="1" dirty="0">
                <a:solidFill>
                  <a:srgbClr val="C00000"/>
                </a:solidFill>
              </a:rPr>
              <a:t>     Methane</a:t>
            </a:r>
          </a:p>
        </p:txBody>
      </p:sp>
      <p:sp>
        <p:nvSpPr>
          <p:cNvPr id="17" name="TextBox 16">
            <a:extLst>
              <a:ext uri="{FF2B5EF4-FFF2-40B4-BE49-F238E27FC236}">
                <a16:creationId xmlns:a16="http://schemas.microsoft.com/office/drawing/2014/main" id="{171961DB-3389-1C5C-E67A-5438FB370E55}"/>
              </a:ext>
            </a:extLst>
          </p:cNvPr>
          <p:cNvSpPr txBox="1"/>
          <p:nvPr/>
        </p:nvSpPr>
        <p:spPr>
          <a:xfrm rot="10800000" flipV="1">
            <a:off x="8566483" y="5145517"/>
            <a:ext cx="2470483" cy="830997"/>
          </a:xfrm>
          <a:prstGeom prst="rect">
            <a:avLst/>
          </a:prstGeom>
          <a:noFill/>
        </p:spPr>
        <p:txBody>
          <a:bodyPr wrap="square" rtlCol="0">
            <a:spAutoFit/>
          </a:bodyPr>
          <a:lstStyle/>
          <a:p>
            <a:endParaRPr lang="en-US" sz="2400" b="1" dirty="0">
              <a:solidFill>
                <a:srgbClr val="C00000"/>
              </a:solidFill>
            </a:endParaRPr>
          </a:p>
          <a:p>
            <a:r>
              <a:rPr lang="en-US" sz="2400" b="1" dirty="0">
                <a:solidFill>
                  <a:srgbClr val="C00000"/>
                </a:solidFill>
              </a:rPr>
              <a:t>Climate Lobbying </a:t>
            </a:r>
          </a:p>
        </p:txBody>
      </p:sp>
      <p:pic>
        <p:nvPicPr>
          <p:cNvPr id="21" name="Picture 20" descr="A picture containing outdoor, sky, ground, dirt&#10;&#10;Description automatically generated">
            <a:extLst>
              <a:ext uri="{FF2B5EF4-FFF2-40B4-BE49-F238E27FC236}">
                <a16:creationId xmlns:a16="http://schemas.microsoft.com/office/drawing/2014/main" id="{CC1323C8-4BFB-E13D-CEAA-37494D5D34EC}"/>
              </a:ext>
            </a:extLst>
          </p:cNvPr>
          <p:cNvPicPr>
            <a:picLocks noChangeAspect="1"/>
          </p:cNvPicPr>
          <p:nvPr/>
        </p:nvPicPr>
        <p:blipFill>
          <a:blip r:embed="rId2"/>
          <a:stretch>
            <a:fillRect/>
          </a:stretch>
        </p:blipFill>
        <p:spPr>
          <a:xfrm>
            <a:off x="570867" y="2992305"/>
            <a:ext cx="2643217" cy="3104071"/>
          </a:xfrm>
          <a:prstGeom prst="rect">
            <a:avLst/>
          </a:prstGeom>
        </p:spPr>
      </p:pic>
      <p:pic>
        <p:nvPicPr>
          <p:cNvPr id="23" name="Picture 22" descr="A picture containing building, government building&#10;&#10;Description automatically generated">
            <a:extLst>
              <a:ext uri="{FF2B5EF4-FFF2-40B4-BE49-F238E27FC236}">
                <a16:creationId xmlns:a16="http://schemas.microsoft.com/office/drawing/2014/main" id="{39F81345-9245-B7D3-7303-31DF3B3FD979}"/>
              </a:ext>
            </a:extLst>
          </p:cNvPr>
          <p:cNvPicPr>
            <a:picLocks noChangeAspect="1"/>
          </p:cNvPicPr>
          <p:nvPr/>
        </p:nvPicPr>
        <p:blipFill>
          <a:blip r:embed="rId3"/>
          <a:stretch>
            <a:fillRect/>
          </a:stretch>
        </p:blipFill>
        <p:spPr>
          <a:xfrm>
            <a:off x="8691612" y="2418392"/>
            <a:ext cx="2800925" cy="2779627"/>
          </a:xfrm>
          <a:prstGeom prst="rect">
            <a:avLst/>
          </a:prstGeom>
        </p:spPr>
      </p:pic>
      <p:pic>
        <p:nvPicPr>
          <p:cNvPr id="25" name="Picture 24">
            <a:extLst>
              <a:ext uri="{FF2B5EF4-FFF2-40B4-BE49-F238E27FC236}">
                <a16:creationId xmlns:a16="http://schemas.microsoft.com/office/drawing/2014/main" id="{F7491346-C0B6-5B8B-1818-74FA8AD33235}"/>
              </a:ext>
            </a:extLst>
          </p:cNvPr>
          <p:cNvPicPr>
            <a:picLocks noChangeAspect="1"/>
          </p:cNvPicPr>
          <p:nvPr/>
        </p:nvPicPr>
        <p:blipFill>
          <a:blip r:embed="rId4"/>
          <a:stretch>
            <a:fillRect/>
          </a:stretch>
        </p:blipFill>
        <p:spPr>
          <a:xfrm>
            <a:off x="5921725" y="3154989"/>
            <a:ext cx="2541855" cy="2941387"/>
          </a:xfrm>
          <a:prstGeom prst="rect">
            <a:avLst/>
          </a:prstGeom>
        </p:spPr>
      </p:pic>
      <p:pic>
        <p:nvPicPr>
          <p:cNvPr id="27" name="Picture 26" descr="A picture containing sky, outdoor, light, traffic&#10;&#10;Description automatically generated">
            <a:extLst>
              <a:ext uri="{FF2B5EF4-FFF2-40B4-BE49-F238E27FC236}">
                <a16:creationId xmlns:a16="http://schemas.microsoft.com/office/drawing/2014/main" id="{08FFCD39-62E8-6980-4E27-7CF5BD009390}"/>
              </a:ext>
            </a:extLst>
          </p:cNvPr>
          <p:cNvPicPr>
            <a:picLocks noChangeAspect="1"/>
          </p:cNvPicPr>
          <p:nvPr/>
        </p:nvPicPr>
        <p:blipFill>
          <a:blip r:embed="rId5"/>
          <a:stretch>
            <a:fillRect/>
          </a:stretch>
        </p:blipFill>
        <p:spPr>
          <a:xfrm>
            <a:off x="3299173" y="2418391"/>
            <a:ext cx="2577900" cy="2515115"/>
          </a:xfrm>
          <a:prstGeom prst="rect">
            <a:avLst/>
          </a:prstGeom>
        </p:spPr>
      </p:pic>
    </p:spTree>
    <p:extLst>
      <p:ext uri="{BB962C8B-B14F-4D97-AF65-F5344CB8AC3E}">
        <p14:creationId xmlns:p14="http://schemas.microsoft.com/office/powerpoint/2010/main" val="3208622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p:nvPr/>
        </p:nvSpPr>
        <p:spPr>
          <a:xfrm>
            <a:off x="2346736" y="153841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8" name="Google Shape;448;p59"/>
          <p:cNvSpPr txBox="1"/>
          <p:nvPr/>
        </p:nvSpPr>
        <p:spPr>
          <a:xfrm>
            <a:off x="2936960" y="4221684"/>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9" name="Google Shape;449;p59"/>
          <p:cNvSpPr txBox="1"/>
          <p:nvPr/>
        </p:nvSpPr>
        <p:spPr>
          <a:xfrm>
            <a:off x="7068528" y="482989"/>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450" name="Google Shape;450;p59"/>
          <p:cNvPicPr preferRelativeResize="0"/>
          <p:nvPr/>
        </p:nvPicPr>
        <p:blipFill rotWithShape="1">
          <a:blip r:embed="rId3">
            <a:alphaModFix/>
          </a:blip>
          <a:srcRect/>
          <a:stretch/>
        </p:blipFill>
        <p:spPr>
          <a:xfrm>
            <a:off x="3733800" y="1518067"/>
            <a:ext cx="4948884" cy="604838"/>
          </a:xfrm>
          <a:prstGeom prst="rect">
            <a:avLst/>
          </a:prstGeom>
          <a:noFill/>
          <a:ln>
            <a:noFill/>
          </a:ln>
        </p:spPr>
      </p:pic>
      <p:sp>
        <p:nvSpPr>
          <p:cNvPr id="451" name="Google Shape;451;p59"/>
          <p:cNvSpPr/>
          <p:nvPr/>
        </p:nvSpPr>
        <p:spPr>
          <a:xfrm>
            <a:off x="1729267" y="2280066"/>
            <a:ext cx="8839307" cy="4293484"/>
          </a:xfrm>
          <a:prstGeom prst="rect">
            <a:avLst/>
          </a:prstGeom>
          <a:noFill/>
          <a:ln>
            <a:noFill/>
          </a:ln>
        </p:spPr>
        <p:txBody>
          <a:bodyPr spcFirstLastPara="1" wrap="square" lIns="91425" tIns="45700" rIns="91425" bIns="45700" anchor="t" anchorCtr="0">
            <a:noAutofit/>
          </a:bodyPr>
          <a:lstStyle/>
          <a:p>
            <a:r>
              <a:rPr lang="en-US" b="1" dirty="0">
                <a:solidFill>
                  <a:srgbClr val="002060"/>
                </a:solidFill>
                <a:latin typeface="Arial"/>
                <a:ea typeface="Arial"/>
                <a:cs typeface="Arial"/>
                <a:sym typeface="Arial"/>
              </a:rPr>
              <a:t>___________________________________________________________________</a:t>
            </a:r>
            <a:endParaRPr dirty="0"/>
          </a:p>
          <a:p>
            <a:r>
              <a:rPr lang="en-US" sz="1200" i="1" dirty="0">
                <a:solidFill>
                  <a:srgbClr val="002060"/>
                </a:solidFill>
                <a:latin typeface="Calibri"/>
                <a:ea typeface="Calibri"/>
                <a:cs typeface="Calibri"/>
                <a:sym typeface="Calibri"/>
              </a:rPr>
              <a:t> </a:t>
            </a:r>
            <a:endParaRPr sz="1200" i="1" dirty="0">
              <a:solidFill>
                <a:srgbClr val="002060"/>
              </a:solidFill>
              <a:latin typeface="Calibri"/>
              <a:ea typeface="Calibri"/>
              <a:cs typeface="Calibri"/>
              <a:sym typeface="Calibri"/>
            </a:endParaRPr>
          </a:p>
          <a:p>
            <a:pPr algn="ctr"/>
            <a:r>
              <a:rPr lang="en-US" sz="2400" i="1" dirty="0">
                <a:solidFill>
                  <a:schemeClr val="dk1"/>
                </a:solidFill>
                <a:latin typeface="Calibri"/>
                <a:ea typeface="Calibri"/>
                <a:cs typeface="Calibri"/>
                <a:sym typeface="Calibri"/>
              </a:rPr>
              <a:t>A proxy voting and shareholder engagement service for </a:t>
            </a:r>
            <a:endParaRPr dirty="0"/>
          </a:p>
          <a:p>
            <a:pPr algn="ctr"/>
            <a:r>
              <a:rPr lang="en-US" sz="2400" i="1" dirty="0">
                <a:solidFill>
                  <a:schemeClr val="dk1"/>
                </a:solidFill>
                <a:latin typeface="Calibri"/>
                <a:ea typeface="Calibri"/>
                <a:cs typeface="Calibri"/>
                <a:sym typeface="Calibri"/>
              </a:rPr>
              <a:t>sustainable and impact investors</a:t>
            </a:r>
            <a:endParaRPr dirty="0"/>
          </a:p>
          <a:p>
            <a:endParaRPr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ESG vote guidelines</a:t>
            </a:r>
            <a:endParaRPr dirty="0"/>
          </a:p>
          <a:p>
            <a:pPr marL="1711325" lvl="2"/>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Proxy voting and reporting </a:t>
            </a:r>
            <a:endParaRPr dirty="0"/>
          </a:p>
          <a:p>
            <a:pPr marL="1711325" lvl="2"/>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Shareholder engagement on social &amp; environmental issues</a:t>
            </a:r>
          </a:p>
          <a:p>
            <a:pPr marL="1946275" lvl="2" indent="-234950">
              <a:buClr>
                <a:schemeClr val="dk1"/>
              </a:buClr>
              <a:buSzPts val="2000"/>
              <a:buFont typeface="Noto Sans Symbols"/>
              <a:buChar char="✓"/>
            </a:pPr>
            <a:endParaRPr i="1" dirty="0">
              <a:solidFill>
                <a:schemeClr val="dk1"/>
              </a:solidFill>
              <a:latin typeface="Calibri"/>
              <a:ea typeface="Calibri"/>
              <a:cs typeface="Calibri"/>
              <a:sym typeface="Calibri"/>
            </a:endParaRPr>
          </a:p>
          <a:p>
            <a:pPr marL="796925" lvl="1"/>
            <a:endParaRPr b="1" dirty="0">
              <a:solidFill>
                <a:schemeClr val="dk1"/>
              </a:solidFill>
              <a:latin typeface="Calibri"/>
              <a:ea typeface="Calibri"/>
              <a:cs typeface="Calibri"/>
              <a:sym typeface="Calibri"/>
            </a:endParaRPr>
          </a:p>
          <a:p>
            <a:pPr marL="796925" lvl="1" algn="ctr"/>
            <a:r>
              <a:rPr lang="en-US" b="1" dirty="0">
                <a:solidFill>
                  <a:srgbClr val="532977"/>
                </a:solidFill>
                <a:ea typeface="Calibri"/>
                <a:cs typeface="Calibri"/>
                <a:sym typeface="Calibri"/>
              </a:rPr>
              <a:t>	Contact</a:t>
            </a:r>
            <a:r>
              <a:rPr lang="en-US" b="1" dirty="0">
                <a:solidFill>
                  <a:srgbClr val="532977"/>
                </a:solidFill>
                <a:sym typeface="Calibri"/>
              </a:rPr>
              <a:t> </a:t>
            </a:r>
            <a:r>
              <a:rPr lang="en-US" dirty="0">
                <a:solidFill>
                  <a:srgbClr val="532977"/>
                </a:solidFill>
                <a:ea typeface="Calibri"/>
                <a:cs typeface="Calibri"/>
                <a:sym typeface="Calibri"/>
              </a:rPr>
              <a:t>Michael Passoff,</a:t>
            </a:r>
            <a:r>
              <a:rPr lang="en-US" b="1" dirty="0">
                <a:solidFill>
                  <a:srgbClr val="532977"/>
                </a:solidFill>
                <a:ea typeface="Calibri"/>
                <a:cs typeface="Calibri"/>
                <a:sym typeface="Calibri"/>
              </a:rPr>
              <a:t> </a:t>
            </a:r>
            <a:r>
              <a:rPr lang="en-US" u="sng" dirty="0" err="1">
                <a:solidFill>
                  <a:srgbClr val="006777"/>
                </a:solidFill>
                <a:latin typeface="Calibri"/>
                <a:ea typeface="Calibri"/>
                <a:cs typeface="Calibri"/>
                <a:sym typeface="Calibri"/>
              </a:rPr>
              <a:t>michael@proxyimpact.com</a:t>
            </a:r>
            <a:r>
              <a:rPr lang="en-US" dirty="0">
                <a:solidFill>
                  <a:srgbClr val="006777"/>
                </a:solidFill>
                <a:latin typeface="Calibri"/>
                <a:ea typeface="Calibri"/>
                <a:cs typeface="Calibri"/>
                <a:sym typeface="Calibri"/>
              </a:rPr>
              <a:t> </a:t>
            </a:r>
            <a:r>
              <a:rPr lang="en-US" u="sng" dirty="0" err="1">
                <a:solidFill>
                  <a:srgbClr val="006777"/>
                </a:solidFill>
                <a:ea typeface="Calibri"/>
                <a:cs typeface="Calibri"/>
                <a:sym typeface="Calibri"/>
              </a:rPr>
              <a:t>www.proxyimpact.com</a:t>
            </a:r>
            <a:endParaRPr dirty="0"/>
          </a:p>
          <a:p>
            <a:pPr marL="796925" lvl="1">
              <a:spcBef>
                <a:spcPts val="600"/>
              </a:spcBef>
            </a:pPr>
            <a:r>
              <a:rPr lang="en-US" dirty="0">
                <a:solidFill>
                  <a:srgbClr val="532977"/>
                </a:solidFill>
                <a:ea typeface="Calibri"/>
                <a:cs typeface="Calibri"/>
                <a:sym typeface="Calibri"/>
              </a:rPr>
              <a:t>		              </a:t>
            </a:r>
            <a:r>
              <a:rPr lang="en-US" dirty="0">
                <a:solidFill>
                  <a:srgbClr val="532977"/>
                </a:solidFill>
                <a:latin typeface="Calibri"/>
                <a:ea typeface="Calibri"/>
                <a:cs typeface="Calibri"/>
                <a:sym typeface="Calibri"/>
              </a:rPr>
              <a:t>	</a:t>
            </a:r>
            <a:endParaRPr u="sng" dirty="0">
              <a:solidFill>
                <a:srgbClr val="006777"/>
              </a:solidFill>
              <a:latin typeface="Calibri"/>
              <a:ea typeface="Calibri"/>
              <a:cs typeface="Calibri"/>
              <a:sym typeface="Calibri"/>
            </a:endParaRPr>
          </a:p>
        </p:txBody>
      </p:sp>
    </p:spTree>
    <p:extLst>
      <p:ext uri="{BB962C8B-B14F-4D97-AF65-F5344CB8AC3E}">
        <p14:creationId xmlns:p14="http://schemas.microsoft.com/office/powerpoint/2010/main" val="3489956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1"/>
          <p:cNvSpPr txBox="1"/>
          <p:nvPr/>
        </p:nvSpPr>
        <p:spPr>
          <a:xfrm>
            <a:off x="1118523" y="1196740"/>
            <a:ext cx="9919410" cy="1143000"/>
          </a:xfrm>
          <a:prstGeom prst="rect">
            <a:avLst/>
          </a:prstGeom>
          <a:noFill/>
          <a:ln>
            <a:noFill/>
          </a:ln>
        </p:spPr>
        <p:txBody>
          <a:bodyPr spcFirstLastPara="1" wrap="square" lIns="91425" tIns="45700" rIns="91425" bIns="45700" anchor="ctr" anchorCtr="0">
            <a:noAutofit/>
          </a:bodyPr>
          <a:lstStyle/>
          <a:p>
            <a:pPr algn="ctr">
              <a:buClr>
                <a:srgbClr val="532977"/>
              </a:buClr>
              <a:buSzPts val="3959"/>
            </a:pPr>
            <a:r>
              <a:rPr lang="en-US" sz="4000" b="1" dirty="0">
                <a:solidFill>
                  <a:srgbClr val="532977"/>
                </a:solidFill>
                <a:latin typeface="Calibri"/>
                <a:cs typeface="Calibri"/>
              </a:rPr>
              <a:t>Social Topics: Rising issues and shifting winds</a:t>
            </a:r>
            <a:endParaRPr sz="4000" b="1" dirty="0">
              <a:solidFill>
                <a:srgbClr val="532977"/>
              </a:solidFill>
              <a:latin typeface="Calibri"/>
              <a:cs typeface="Calibri"/>
            </a:endParaRPr>
          </a:p>
        </p:txBody>
      </p:sp>
      <p:sp>
        <p:nvSpPr>
          <p:cNvPr id="465" name="Google Shape;465;p61"/>
          <p:cNvSpPr txBox="1"/>
          <p:nvPr/>
        </p:nvSpPr>
        <p:spPr>
          <a:xfrm>
            <a:off x="6113773" y="3110039"/>
            <a:ext cx="4953000" cy="1538287"/>
          </a:xfrm>
          <a:prstGeom prst="rect">
            <a:avLst/>
          </a:prstGeom>
          <a:noFill/>
          <a:ln>
            <a:noFill/>
          </a:ln>
        </p:spPr>
        <p:txBody>
          <a:bodyPr spcFirstLastPara="1" wrap="square" lIns="91425" tIns="45700" rIns="91425" bIns="45700" anchor="t" anchorCtr="0">
            <a:noAutofit/>
          </a:bodyPr>
          <a:lstStyle/>
          <a:p>
            <a:r>
              <a:rPr lang="en-US" sz="2800" b="1" dirty="0">
                <a:solidFill>
                  <a:srgbClr val="532977"/>
                </a:solidFill>
                <a:latin typeface="Calibri" panose="020F0502020204030204" pitchFamily="34" charset="0"/>
                <a:ea typeface="Calibri"/>
                <a:cs typeface="Calibri" panose="020F0502020204030204" pitchFamily="34" charset="0"/>
                <a:sym typeface="Calibri"/>
              </a:rPr>
              <a:t>Meredith Benton</a:t>
            </a:r>
            <a:endParaRPr lang="en-US" sz="2800" dirty="0">
              <a:solidFill>
                <a:srgbClr val="532977"/>
              </a:solidFill>
              <a:latin typeface="Calibri" panose="020F0502020204030204" pitchFamily="34" charset="0"/>
              <a:cs typeface="Calibri" panose="020F0502020204030204" pitchFamily="34" charset="0"/>
            </a:endParaRPr>
          </a:p>
          <a:p>
            <a:r>
              <a:rPr lang="en-US" sz="2000" i="1" dirty="0">
                <a:solidFill>
                  <a:srgbClr val="532977"/>
                </a:solidFill>
                <a:latin typeface="Calibri" panose="020F0502020204030204" pitchFamily="34" charset="0"/>
                <a:ea typeface="Calibri"/>
                <a:cs typeface="Calibri" panose="020F0502020204030204" pitchFamily="34" charset="0"/>
                <a:sym typeface="Calibri"/>
              </a:rPr>
              <a:t>Principal and Founder</a:t>
            </a:r>
          </a:p>
          <a:p>
            <a:r>
              <a:rPr lang="en-US" sz="2000" b="1" dirty="0">
                <a:solidFill>
                  <a:srgbClr val="532977"/>
                </a:solidFill>
                <a:latin typeface="Calibri" panose="020F0502020204030204" pitchFamily="34" charset="0"/>
                <a:ea typeface="Calibri"/>
                <a:cs typeface="Calibri" panose="020F0502020204030204" pitchFamily="34" charset="0"/>
                <a:sym typeface="Calibri"/>
              </a:rPr>
              <a:t>Whistle Stop Capital</a:t>
            </a:r>
          </a:p>
        </p:txBody>
      </p:sp>
      <p:pic>
        <p:nvPicPr>
          <p:cNvPr id="3" name="Picture 2">
            <a:extLst>
              <a:ext uri="{FF2B5EF4-FFF2-40B4-BE49-F238E27FC236}">
                <a16:creationId xmlns:a16="http://schemas.microsoft.com/office/drawing/2014/main" id="{C3796548-70D5-B34A-B81A-A6004BF83911}"/>
              </a:ext>
            </a:extLst>
          </p:cNvPr>
          <p:cNvPicPr>
            <a:picLocks noChangeAspect="1"/>
          </p:cNvPicPr>
          <p:nvPr/>
        </p:nvPicPr>
        <p:blipFill rotWithShape="1">
          <a:blip r:embed="rId3"/>
          <a:srcRect l="24740" r="14241"/>
          <a:stretch/>
        </p:blipFill>
        <p:spPr>
          <a:xfrm>
            <a:off x="3530194" y="2627451"/>
            <a:ext cx="2388392" cy="2503462"/>
          </a:xfrm>
          <a:prstGeom prst="rect">
            <a:avLst/>
          </a:prstGeom>
        </p:spPr>
      </p:pic>
      <p:pic>
        <p:nvPicPr>
          <p:cNvPr id="2" name="Picture 1">
            <a:extLst>
              <a:ext uri="{FF2B5EF4-FFF2-40B4-BE49-F238E27FC236}">
                <a16:creationId xmlns:a16="http://schemas.microsoft.com/office/drawing/2014/main" id="{02DB8B5E-D695-2FC2-723D-82E837F5A235}"/>
              </a:ext>
            </a:extLst>
          </p:cNvPr>
          <p:cNvPicPr>
            <a:picLocks noChangeAspect="1"/>
          </p:cNvPicPr>
          <p:nvPr/>
        </p:nvPicPr>
        <p:blipFill>
          <a:blip r:embed="rId4"/>
          <a:stretch>
            <a:fillRect/>
          </a:stretch>
        </p:blipFill>
        <p:spPr>
          <a:xfrm>
            <a:off x="6078228" y="4314346"/>
            <a:ext cx="2736163" cy="407829"/>
          </a:xfrm>
          <a:prstGeom prst="rect">
            <a:avLst/>
          </a:prstGeom>
        </p:spPr>
      </p:pic>
    </p:spTree>
    <p:extLst>
      <p:ext uri="{BB962C8B-B14F-4D97-AF65-F5344CB8AC3E}">
        <p14:creationId xmlns:p14="http://schemas.microsoft.com/office/powerpoint/2010/main" val="3716820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E058-AD26-47D5-A77A-80E1728C646C}"/>
              </a:ext>
            </a:extLst>
          </p:cNvPr>
          <p:cNvSpPr>
            <a:spLocks noGrp="1"/>
          </p:cNvSpPr>
          <p:nvPr>
            <p:ph type="title"/>
          </p:nvPr>
        </p:nvSpPr>
        <p:spPr>
          <a:xfrm>
            <a:off x="825394" y="1010266"/>
            <a:ext cx="4852709" cy="1622321"/>
          </a:xfrm>
        </p:spPr>
        <p:txBody>
          <a:bodyPr vert="horz" lIns="91440" tIns="45720" rIns="91440" bIns="45720" rtlCol="0" anchor="ctr">
            <a:normAutofit/>
          </a:bodyPr>
          <a:lstStyle/>
          <a:p>
            <a:r>
              <a:rPr lang="en-US" sz="3600" b="1" kern="1200" dirty="0">
                <a:solidFill>
                  <a:srgbClr val="532977"/>
                </a:solidFill>
                <a:latin typeface="+mn-lt"/>
                <a:ea typeface="+mj-ea"/>
                <a:cs typeface="+mj-cs"/>
              </a:rPr>
              <a:t>Political influence</a:t>
            </a:r>
          </a:p>
        </p:txBody>
      </p:sp>
      <p:sp>
        <p:nvSpPr>
          <p:cNvPr id="3" name="Content Placeholder 2">
            <a:extLst>
              <a:ext uri="{FF2B5EF4-FFF2-40B4-BE49-F238E27FC236}">
                <a16:creationId xmlns:a16="http://schemas.microsoft.com/office/drawing/2014/main" id="{81295136-82A4-4252-81C0-568A78CC2C8A}"/>
              </a:ext>
            </a:extLst>
          </p:cNvPr>
          <p:cNvSpPr>
            <a:spLocks noGrp="1"/>
          </p:cNvSpPr>
          <p:nvPr>
            <p:ph sz="half" idx="1"/>
          </p:nvPr>
        </p:nvSpPr>
        <p:spPr>
          <a:xfrm>
            <a:off x="825394" y="2438400"/>
            <a:ext cx="5001248" cy="3785419"/>
          </a:xfrm>
        </p:spPr>
        <p:txBody>
          <a:bodyPr vert="horz" lIns="91440" tIns="45720" rIns="91440" bIns="45720" rtlCol="0">
            <a:normAutofit/>
          </a:bodyPr>
          <a:lstStyle/>
          <a:p>
            <a:r>
              <a:rPr lang="en-US" sz="2400" dirty="0">
                <a:solidFill>
                  <a:srgbClr val="532977"/>
                </a:solidFill>
              </a:rPr>
              <a:t>Lobbying and trade association memberships</a:t>
            </a:r>
          </a:p>
          <a:p>
            <a:r>
              <a:rPr lang="en-US" sz="2400" dirty="0">
                <a:solidFill>
                  <a:srgbClr val="532977"/>
                </a:solidFill>
              </a:rPr>
              <a:t>Election spending</a:t>
            </a:r>
          </a:p>
          <a:p>
            <a:r>
              <a:rPr lang="en-US" sz="2400" dirty="0">
                <a:solidFill>
                  <a:srgbClr val="532977"/>
                </a:solidFill>
              </a:rPr>
              <a:t>Direct and indirect influence</a:t>
            </a:r>
          </a:p>
          <a:p>
            <a:r>
              <a:rPr lang="en-US" sz="2400" dirty="0">
                <a:solidFill>
                  <a:srgbClr val="532977"/>
                </a:solidFill>
              </a:rPr>
              <a:t>Values congruency</a:t>
            </a:r>
          </a:p>
          <a:p>
            <a:pPr lvl="1"/>
            <a:r>
              <a:rPr lang="en-US" sz="1800" dirty="0">
                <a:solidFill>
                  <a:srgbClr val="532977"/>
                </a:solidFill>
              </a:rPr>
              <a:t>Climate</a:t>
            </a:r>
          </a:p>
          <a:p>
            <a:pPr lvl="1"/>
            <a:r>
              <a:rPr lang="en-US" sz="1800" dirty="0">
                <a:solidFill>
                  <a:srgbClr val="532977"/>
                </a:solidFill>
              </a:rPr>
              <a:t>Health</a:t>
            </a:r>
          </a:p>
          <a:p>
            <a:pPr lvl="1"/>
            <a:r>
              <a:rPr lang="en-US" sz="1800" dirty="0">
                <a:solidFill>
                  <a:srgbClr val="532977"/>
                </a:solidFill>
              </a:rPr>
              <a:t>Equality</a:t>
            </a:r>
          </a:p>
          <a:p>
            <a:pPr lvl="1"/>
            <a:r>
              <a:rPr lang="en-US" sz="1800" dirty="0">
                <a:solidFill>
                  <a:srgbClr val="532977"/>
                </a:solidFill>
              </a:rPr>
              <a:t>Democracy</a:t>
            </a:r>
          </a:p>
          <a:p>
            <a:pPr lvl="1"/>
            <a:r>
              <a:rPr lang="en-US" sz="1800" dirty="0">
                <a:solidFill>
                  <a:srgbClr val="532977"/>
                </a:solidFill>
              </a:rPr>
              <a:t>…</a:t>
            </a:r>
            <a:r>
              <a:rPr lang="en-US" sz="1800" dirty="0" err="1">
                <a:solidFill>
                  <a:srgbClr val="532977"/>
                </a:solidFill>
              </a:rPr>
              <a:t>etc</a:t>
            </a:r>
            <a:endParaRPr lang="en-US" sz="1800" dirty="0">
              <a:solidFill>
                <a:srgbClr val="532977"/>
              </a:solidFill>
            </a:endParaRPr>
          </a:p>
        </p:txBody>
      </p:sp>
      <p:pic>
        <p:nvPicPr>
          <p:cNvPr id="8" name="Content Placeholder 7">
            <a:extLst>
              <a:ext uri="{FF2B5EF4-FFF2-40B4-BE49-F238E27FC236}">
                <a16:creationId xmlns:a16="http://schemas.microsoft.com/office/drawing/2014/main" id="{37E7EB0E-BEEF-41B4-EDD8-69D91123D0B8}"/>
              </a:ext>
            </a:extLst>
          </p:cNvPr>
          <p:cNvPicPr>
            <a:picLocks noGrp="1" noChangeAspect="1"/>
          </p:cNvPicPr>
          <p:nvPr>
            <p:ph sz="half" idx="2"/>
          </p:nvPr>
        </p:nvPicPr>
        <p:blipFill rotWithShape="1">
          <a:blip r:embed="rId3"/>
          <a:srcRect t="18426"/>
          <a:stretch/>
        </p:blipFill>
        <p:spPr>
          <a:xfrm>
            <a:off x="6796532" y="1330036"/>
            <a:ext cx="4004761" cy="4893783"/>
          </a:xfrm>
        </p:spPr>
      </p:pic>
    </p:spTree>
    <p:extLst>
      <p:ext uri="{BB962C8B-B14F-4D97-AF65-F5344CB8AC3E}">
        <p14:creationId xmlns:p14="http://schemas.microsoft.com/office/powerpoint/2010/main" val="1021522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0;p47">
            <a:extLst>
              <a:ext uri="{FF2B5EF4-FFF2-40B4-BE49-F238E27FC236}">
                <a16:creationId xmlns:a16="http://schemas.microsoft.com/office/drawing/2014/main" id="{EBEAC794-E391-4909-AD7F-FAED7F6B041C}"/>
              </a:ext>
            </a:extLst>
          </p:cNvPr>
          <p:cNvSpPr txBox="1"/>
          <p:nvPr/>
        </p:nvSpPr>
        <p:spPr>
          <a:xfrm>
            <a:off x="686322" y="1333278"/>
            <a:ext cx="10591278" cy="706916"/>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3200"/>
            </a:pPr>
            <a:r>
              <a:rPr lang="en-US" sz="4000" b="1" dirty="0">
                <a:solidFill>
                  <a:srgbClr val="532977"/>
                </a:solidFill>
                <a:latin typeface="Calibri"/>
                <a:cs typeface="Calibri"/>
                <a:sym typeface="Calibri"/>
              </a:rPr>
              <a:t>Acknowledging complexity: values congruency</a:t>
            </a:r>
            <a:endParaRPr sz="4000" dirty="0">
              <a:solidFill>
                <a:srgbClr val="532977"/>
              </a:solidFill>
            </a:endParaRPr>
          </a:p>
        </p:txBody>
      </p:sp>
      <p:pic>
        <p:nvPicPr>
          <p:cNvPr id="8" name="Picture 4" descr="brand new emblem at&amp;t png logo #3349">
            <a:extLst>
              <a:ext uri="{FF2B5EF4-FFF2-40B4-BE49-F238E27FC236}">
                <a16:creationId xmlns:a16="http://schemas.microsoft.com/office/drawing/2014/main" id="{CC16770A-0B5B-5C0B-80CD-6E7C8CA56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961" y="4056929"/>
            <a:ext cx="4233718" cy="21168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C8D8ED-6139-A968-D4D5-66EDF5E9BC6D}"/>
              </a:ext>
            </a:extLst>
          </p:cNvPr>
          <p:cNvSpPr txBox="1"/>
          <p:nvPr/>
        </p:nvSpPr>
        <p:spPr>
          <a:xfrm>
            <a:off x="5756794" y="3427535"/>
            <a:ext cx="5520806" cy="461665"/>
          </a:xfrm>
          <a:prstGeom prst="rect">
            <a:avLst/>
          </a:prstGeom>
          <a:noFill/>
        </p:spPr>
        <p:txBody>
          <a:bodyPr wrap="square">
            <a:spAutoFit/>
          </a:bodyPr>
          <a:lstStyle/>
          <a:p>
            <a:r>
              <a:rPr lang="en-US" sz="2400" dirty="0">
                <a:solidFill>
                  <a:srgbClr val="532977"/>
                </a:solidFill>
              </a:rPr>
              <a:t>Withdrawal example:</a:t>
            </a:r>
          </a:p>
        </p:txBody>
      </p:sp>
      <p:pic>
        <p:nvPicPr>
          <p:cNvPr id="15" name="Picture 14">
            <a:extLst>
              <a:ext uri="{FF2B5EF4-FFF2-40B4-BE49-F238E27FC236}">
                <a16:creationId xmlns:a16="http://schemas.microsoft.com/office/drawing/2014/main" id="{4E8BCCBC-8B23-9FA9-B35E-382AADCC3F6B}"/>
              </a:ext>
            </a:extLst>
          </p:cNvPr>
          <p:cNvPicPr>
            <a:picLocks noChangeAspect="1"/>
          </p:cNvPicPr>
          <p:nvPr/>
        </p:nvPicPr>
        <p:blipFill>
          <a:blip r:embed="rId4"/>
          <a:stretch>
            <a:fillRect/>
          </a:stretch>
        </p:blipFill>
        <p:spPr>
          <a:xfrm>
            <a:off x="914400" y="1988329"/>
            <a:ext cx="4247804" cy="4247804"/>
          </a:xfrm>
          <a:prstGeom prst="rect">
            <a:avLst/>
          </a:prstGeom>
        </p:spPr>
      </p:pic>
      <p:sp>
        <p:nvSpPr>
          <p:cNvPr id="16" name="TextBox 15">
            <a:extLst>
              <a:ext uri="{FF2B5EF4-FFF2-40B4-BE49-F238E27FC236}">
                <a16:creationId xmlns:a16="http://schemas.microsoft.com/office/drawing/2014/main" id="{719AF4E8-F9C3-4C9B-21E4-99C7659896FA}"/>
              </a:ext>
            </a:extLst>
          </p:cNvPr>
          <p:cNvSpPr txBox="1"/>
          <p:nvPr/>
        </p:nvSpPr>
        <p:spPr>
          <a:xfrm>
            <a:off x="5756794" y="2115282"/>
            <a:ext cx="5520806" cy="1200329"/>
          </a:xfrm>
          <a:prstGeom prst="rect">
            <a:avLst/>
          </a:prstGeom>
          <a:noFill/>
        </p:spPr>
        <p:txBody>
          <a:bodyPr wrap="square">
            <a:spAutoFit/>
          </a:bodyPr>
          <a:lstStyle/>
          <a:p>
            <a:r>
              <a:rPr lang="en-US" sz="2400" b="1" dirty="0">
                <a:solidFill>
                  <a:srgbClr val="532977"/>
                </a:solidFill>
              </a:rPr>
              <a:t>Are companies managing for the </a:t>
            </a:r>
            <a:r>
              <a:rPr lang="en-US" sz="2400" b="1" i="1" dirty="0">
                <a:solidFill>
                  <a:srgbClr val="532977"/>
                </a:solidFill>
              </a:rPr>
              <a:t>intended</a:t>
            </a:r>
            <a:r>
              <a:rPr lang="en-US" sz="2400" b="1" dirty="0">
                <a:solidFill>
                  <a:srgbClr val="532977"/>
                </a:solidFill>
              </a:rPr>
              <a:t> and </a:t>
            </a:r>
            <a:r>
              <a:rPr lang="en-US" sz="2400" b="1" i="1" dirty="0">
                <a:solidFill>
                  <a:srgbClr val="532977"/>
                </a:solidFill>
              </a:rPr>
              <a:t>unintended </a:t>
            </a:r>
            <a:r>
              <a:rPr lang="en-US" sz="2400" b="1" dirty="0">
                <a:solidFill>
                  <a:srgbClr val="532977"/>
                </a:solidFill>
              </a:rPr>
              <a:t>outcomes of their political engagement?</a:t>
            </a:r>
          </a:p>
        </p:txBody>
      </p:sp>
    </p:spTree>
    <p:extLst>
      <p:ext uri="{BB962C8B-B14F-4D97-AF65-F5344CB8AC3E}">
        <p14:creationId xmlns:p14="http://schemas.microsoft.com/office/powerpoint/2010/main" val="3483632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Coca-Cola logo: a history from 1886 to today | Creative Bloq">
            <a:extLst>
              <a:ext uri="{FF2B5EF4-FFF2-40B4-BE49-F238E27FC236}">
                <a16:creationId xmlns:a16="http://schemas.microsoft.com/office/drawing/2014/main" id="{2349FD34-9F7B-2115-0D2A-CC8B1BE20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652" y="1793541"/>
            <a:ext cx="3270976" cy="1841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epsi Logo et symbole, sens, histoire, PNG, marque">
            <a:extLst>
              <a:ext uri="{FF2B5EF4-FFF2-40B4-BE49-F238E27FC236}">
                <a16:creationId xmlns:a16="http://schemas.microsoft.com/office/drawing/2014/main" id="{0999A596-B69B-3D9A-8EA9-9FFC1E743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387" y="1793541"/>
            <a:ext cx="3258145" cy="184156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F2C4DC-6397-4749-9EC3-B32B2E83AE78}"/>
              </a:ext>
            </a:extLst>
          </p:cNvPr>
          <p:cNvSpPr/>
          <p:nvPr/>
        </p:nvSpPr>
        <p:spPr>
          <a:xfrm>
            <a:off x="4936966" y="1044174"/>
            <a:ext cx="2366186" cy="671990"/>
          </a:xfrm>
          <a:prstGeom prst="homePlate">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A47A9FD-281E-48F9-B78B-1AC3B3BEF993}"/>
              </a:ext>
            </a:extLst>
          </p:cNvPr>
          <p:cNvSpPr>
            <a:spLocks noGrp="1"/>
          </p:cNvSpPr>
          <p:nvPr>
            <p:ph type="title"/>
          </p:nvPr>
        </p:nvSpPr>
        <p:spPr>
          <a:xfrm>
            <a:off x="4936966" y="885167"/>
            <a:ext cx="2726562" cy="1012351"/>
          </a:xfrm>
        </p:spPr>
        <p:txBody>
          <a:bodyPr vert="horz" lIns="91440" tIns="45720" rIns="91440" bIns="45720" rtlCol="0" anchor="ctr">
            <a:normAutofit/>
          </a:bodyPr>
          <a:lstStyle/>
          <a:p>
            <a:r>
              <a:rPr lang="en-US" sz="2000" b="1" dirty="0">
                <a:solidFill>
                  <a:schemeClr val="bg1"/>
                </a:solidFill>
              </a:rPr>
              <a:t>Heading to Ballot</a:t>
            </a:r>
            <a:endParaRPr lang="en-US" sz="2000" b="1" kern="1200" dirty="0">
              <a:solidFill>
                <a:schemeClr val="bg1"/>
              </a:solidFill>
              <a:latin typeface="+mj-lt"/>
              <a:ea typeface="+mj-ea"/>
              <a:cs typeface="+mj-cs"/>
            </a:endParaRPr>
          </a:p>
        </p:txBody>
      </p:sp>
      <p:sp>
        <p:nvSpPr>
          <p:cNvPr id="9" name="Text Placeholder 8">
            <a:extLst>
              <a:ext uri="{FF2B5EF4-FFF2-40B4-BE49-F238E27FC236}">
                <a16:creationId xmlns:a16="http://schemas.microsoft.com/office/drawing/2014/main" id="{7BC0C176-EA28-4EE9-9843-C2DF2E713731}"/>
              </a:ext>
            </a:extLst>
          </p:cNvPr>
          <p:cNvSpPr>
            <a:spLocks noGrp="1"/>
          </p:cNvSpPr>
          <p:nvPr>
            <p:ph type="body" sz="half" idx="2"/>
          </p:nvPr>
        </p:nvSpPr>
        <p:spPr>
          <a:xfrm>
            <a:off x="641684" y="1929261"/>
            <a:ext cx="4247967" cy="1918937"/>
          </a:xfrm>
        </p:spPr>
        <p:txBody>
          <a:bodyPr vert="horz" lIns="91440" tIns="45720" rIns="91440" bIns="45720" rtlCol="0">
            <a:normAutofit lnSpcReduction="10000"/>
          </a:bodyPr>
          <a:lstStyle/>
          <a:p>
            <a:pPr marL="285750" indent="-228600">
              <a:lnSpc>
                <a:spcPct val="100000"/>
              </a:lnSpc>
              <a:buFont typeface="Arial" panose="020B0604020202020204" pitchFamily="34" charset="0"/>
              <a:buChar char="•"/>
            </a:pPr>
            <a:r>
              <a:rPr lang="en-US" sz="2400" dirty="0">
                <a:solidFill>
                  <a:srgbClr val="532977"/>
                </a:solidFill>
              </a:rPr>
              <a:t>74% of women can imagine a situation in which they, or someone covered by their insurance, would need an abortion</a:t>
            </a:r>
          </a:p>
        </p:txBody>
      </p:sp>
      <p:sp>
        <p:nvSpPr>
          <p:cNvPr id="4" name="TextBox 3">
            <a:extLst>
              <a:ext uri="{FF2B5EF4-FFF2-40B4-BE49-F238E27FC236}">
                <a16:creationId xmlns:a16="http://schemas.microsoft.com/office/drawing/2014/main" id="{B051FC7E-C1B4-7302-E980-FB47016B4A64}"/>
              </a:ext>
            </a:extLst>
          </p:cNvPr>
          <p:cNvSpPr txBox="1"/>
          <p:nvPr/>
        </p:nvSpPr>
        <p:spPr>
          <a:xfrm>
            <a:off x="6930189" y="1013503"/>
            <a:ext cx="5207546" cy="830997"/>
          </a:xfrm>
          <a:prstGeom prst="rect">
            <a:avLst/>
          </a:prstGeom>
          <a:noFill/>
        </p:spPr>
        <p:txBody>
          <a:bodyPr wrap="square">
            <a:spAutoFit/>
          </a:bodyPr>
          <a:lstStyle/>
          <a:p>
            <a:pPr algn="ctr"/>
            <a:r>
              <a:rPr lang="en-US" sz="2400" b="1" dirty="0">
                <a:solidFill>
                  <a:srgbClr val="532977"/>
                </a:solidFill>
              </a:rPr>
              <a:t>“We aren’t political”</a:t>
            </a:r>
            <a:br>
              <a:rPr lang="en-US" sz="2400" b="1" dirty="0">
                <a:solidFill>
                  <a:srgbClr val="532977"/>
                </a:solidFill>
              </a:rPr>
            </a:br>
            <a:r>
              <a:rPr lang="en-US" sz="2400" b="1" dirty="0">
                <a:solidFill>
                  <a:srgbClr val="532977"/>
                </a:solidFill>
              </a:rPr>
              <a:t>but politics have come for them.</a:t>
            </a:r>
          </a:p>
        </p:txBody>
      </p:sp>
      <p:sp>
        <p:nvSpPr>
          <p:cNvPr id="12" name="TextBox 11">
            <a:extLst>
              <a:ext uri="{FF2B5EF4-FFF2-40B4-BE49-F238E27FC236}">
                <a16:creationId xmlns:a16="http://schemas.microsoft.com/office/drawing/2014/main" id="{74E82CE3-E574-0041-85BC-0A9E96B88E82}"/>
              </a:ext>
            </a:extLst>
          </p:cNvPr>
          <p:cNvSpPr txBox="1"/>
          <p:nvPr/>
        </p:nvSpPr>
        <p:spPr>
          <a:xfrm>
            <a:off x="578860" y="3680394"/>
            <a:ext cx="10971456" cy="3098284"/>
          </a:xfrm>
          <a:prstGeom prst="rect">
            <a:avLst/>
          </a:prstGeom>
          <a:noFill/>
        </p:spPr>
        <p:txBody>
          <a:bodyPr wrap="square">
            <a:spAutoFit/>
          </a:bodyPr>
          <a:lstStyle/>
          <a:p>
            <a:pPr marL="285750" indent="-228600">
              <a:spcBef>
                <a:spcPts val="1000"/>
              </a:spcBef>
              <a:buFont typeface="Arial" panose="020B0604020202020204" pitchFamily="34" charset="0"/>
              <a:buChar char="•"/>
            </a:pPr>
            <a:r>
              <a:rPr lang="en-US" sz="2400" dirty="0">
                <a:solidFill>
                  <a:srgbClr val="532977"/>
                </a:solidFill>
              </a:rPr>
              <a:t>Women spend about three-quarters of their reproductive life trying to avoid pregnancy</a:t>
            </a:r>
          </a:p>
          <a:p>
            <a:pPr marL="285750" indent="-228600">
              <a:spcBef>
                <a:spcPts val="1000"/>
              </a:spcBef>
              <a:buFont typeface="Arial" panose="020B0604020202020204" pitchFamily="34" charset="0"/>
              <a:buChar char="•"/>
            </a:pPr>
            <a:r>
              <a:rPr lang="en-US" sz="2400" dirty="0">
                <a:solidFill>
                  <a:srgbClr val="532977"/>
                </a:solidFill>
              </a:rPr>
              <a:t>12 states have made abortion illegal. Up to 13 more are expected to</a:t>
            </a:r>
          </a:p>
          <a:p>
            <a:pPr marL="285750" indent="-228600">
              <a:spcBef>
                <a:spcPts val="1000"/>
              </a:spcBef>
              <a:buFont typeface="Arial" panose="020B0604020202020204" pitchFamily="34" charset="0"/>
              <a:buChar char="•"/>
            </a:pPr>
            <a:r>
              <a:rPr lang="en-US" sz="2400" dirty="0">
                <a:solidFill>
                  <a:srgbClr val="532977"/>
                </a:solidFill>
              </a:rPr>
              <a:t>1 in 4 women have had an abortion by the age of 45 ( &gt; 60% already are parents)</a:t>
            </a:r>
          </a:p>
          <a:p>
            <a:pPr marL="285750" indent="-228600">
              <a:spcBef>
                <a:spcPts val="1000"/>
              </a:spcBef>
              <a:buFont typeface="Arial" panose="020B0604020202020204" pitchFamily="34" charset="0"/>
              <a:buChar char="•"/>
            </a:pPr>
            <a:r>
              <a:rPr lang="en-US" sz="2400" dirty="0">
                <a:solidFill>
                  <a:srgbClr val="532977"/>
                </a:solidFill>
              </a:rPr>
              <a:t>Almost 90% say controlling when and if to have children has been important to their careers</a:t>
            </a:r>
          </a:p>
          <a:p>
            <a:pPr marL="57150">
              <a:spcBef>
                <a:spcPts val="1000"/>
              </a:spcBef>
            </a:pPr>
            <a:r>
              <a:rPr lang="en-US" dirty="0">
                <a:solidFill>
                  <a:srgbClr val="532977"/>
                </a:solidFill>
              </a:rPr>
              <a:t>Source: </a:t>
            </a:r>
            <a:r>
              <a:rPr lang="en-US" dirty="0" err="1">
                <a:solidFill>
                  <a:srgbClr val="532977"/>
                </a:solidFill>
              </a:rPr>
              <a:t>Rhia</a:t>
            </a:r>
            <a:r>
              <a:rPr lang="en-US" dirty="0">
                <a:solidFill>
                  <a:srgbClr val="532977"/>
                </a:solidFill>
              </a:rPr>
              <a:t> Ventures</a:t>
            </a:r>
          </a:p>
        </p:txBody>
      </p:sp>
    </p:spTree>
    <p:extLst>
      <p:ext uri="{BB962C8B-B14F-4D97-AF65-F5344CB8AC3E}">
        <p14:creationId xmlns:p14="http://schemas.microsoft.com/office/powerpoint/2010/main" val="841885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93F2C4DC-6397-4749-9EC3-B32B2E83AE78}"/>
              </a:ext>
            </a:extLst>
          </p:cNvPr>
          <p:cNvSpPr/>
          <p:nvPr/>
        </p:nvSpPr>
        <p:spPr>
          <a:xfrm>
            <a:off x="441383" y="1248071"/>
            <a:ext cx="4374294" cy="1159849"/>
          </a:xfrm>
          <a:prstGeom prst="homePlate">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A47A9FD-281E-48F9-B78B-1AC3B3BEF993}"/>
              </a:ext>
            </a:extLst>
          </p:cNvPr>
          <p:cNvSpPr>
            <a:spLocks noGrp="1"/>
          </p:cNvSpPr>
          <p:nvPr>
            <p:ph type="title"/>
          </p:nvPr>
        </p:nvSpPr>
        <p:spPr>
          <a:xfrm>
            <a:off x="567710" y="953913"/>
            <a:ext cx="3955568" cy="1781175"/>
          </a:xfrm>
        </p:spPr>
        <p:txBody>
          <a:bodyPr vert="horz" lIns="91440" tIns="45720" rIns="91440" bIns="45720" rtlCol="0" anchor="ctr">
            <a:normAutofit/>
          </a:bodyPr>
          <a:lstStyle/>
          <a:p>
            <a:r>
              <a:rPr lang="en-US" b="1" dirty="0">
                <a:solidFill>
                  <a:schemeClr val="bg1"/>
                </a:solidFill>
              </a:rPr>
              <a:t>The move towards greater transparency</a:t>
            </a:r>
            <a:endParaRPr lang="en-US" b="1" kern="1200" dirty="0">
              <a:solidFill>
                <a:schemeClr val="bg1"/>
              </a:solidFill>
              <a:latin typeface="+mj-lt"/>
              <a:ea typeface="+mj-ea"/>
              <a:cs typeface="+mj-cs"/>
            </a:endParaRPr>
          </a:p>
        </p:txBody>
      </p:sp>
      <p:sp>
        <p:nvSpPr>
          <p:cNvPr id="9" name="Text Placeholder 8">
            <a:extLst>
              <a:ext uri="{FF2B5EF4-FFF2-40B4-BE49-F238E27FC236}">
                <a16:creationId xmlns:a16="http://schemas.microsoft.com/office/drawing/2014/main" id="{7BC0C176-EA28-4EE9-9843-C2DF2E713731}"/>
              </a:ext>
            </a:extLst>
          </p:cNvPr>
          <p:cNvSpPr>
            <a:spLocks noGrp="1"/>
          </p:cNvSpPr>
          <p:nvPr>
            <p:ph type="body" sz="half" idx="2"/>
          </p:nvPr>
        </p:nvSpPr>
        <p:spPr>
          <a:xfrm>
            <a:off x="422363" y="2598953"/>
            <a:ext cx="3823711" cy="3891227"/>
          </a:xfrm>
        </p:spPr>
        <p:txBody>
          <a:bodyPr vert="horz" lIns="91440" tIns="45720" rIns="91440" bIns="45720" rtlCol="0">
            <a:normAutofit/>
          </a:bodyPr>
          <a:lstStyle/>
          <a:p>
            <a:pPr marL="57150"/>
            <a:r>
              <a:rPr lang="en-US" sz="2000" b="1" dirty="0">
                <a:solidFill>
                  <a:srgbClr val="532977"/>
                </a:solidFill>
              </a:rPr>
              <a:t>Learning from workplace diversity and inclusion data disclosure</a:t>
            </a:r>
          </a:p>
          <a:p>
            <a:pPr marL="742950" lvl="1" indent="-228600">
              <a:buFont typeface="Arial" panose="020B0604020202020204" pitchFamily="34" charset="0"/>
              <a:buChar char="•"/>
            </a:pPr>
            <a:r>
              <a:rPr lang="en-US" sz="1600" dirty="0">
                <a:solidFill>
                  <a:srgbClr val="532977"/>
                </a:solidFill>
                <a:latin typeface="Calibri" panose="020F0502020204030204" pitchFamily="34" charset="0"/>
                <a:ea typeface="Calibri" panose="020F0502020204030204" pitchFamily="34" charset="0"/>
                <a:cs typeface="Times New Roman" panose="02020603050405020304" pitchFamily="18" charset="0"/>
              </a:rPr>
              <a:t>Link to business strength</a:t>
            </a:r>
          </a:p>
          <a:p>
            <a:pPr marL="742950" lvl="1" indent="-228600">
              <a:buFont typeface="Arial" panose="020B0604020202020204" pitchFamily="34" charset="0"/>
              <a:buChar char="•"/>
            </a:pPr>
            <a:r>
              <a:rPr lang="en-US" sz="1600" dirty="0">
                <a:solidFill>
                  <a:srgbClr val="532977"/>
                </a:solidFill>
                <a:latin typeface="Calibri" panose="020F0502020204030204" pitchFamily="34" charset="0"/>
                <a:ea typeface="Calibri" panose="020F0502020204030204" pitchFamily="34" charset="0"/>
                <a:cs typeface="Times New Roman" panose="02020603050405020304" pitchFamily="18" charset="0"/>
              </a:rPr>
              <a:t>S</a:t>
            </a:r>
            <a:r>
              <a:rPr lang="en-US" sz="1600" dirty="0">
                <a:solidFill>
                  <a:srgbClr val="532977"/>
                </a:solidFill>
                <a:effectLst/>
                <a:latin typeface="Calibri" panose="020F0502020204030204" pitchFamily="34" charset="0"/>
                <a:ea typeface="Calibri" panose="020F0502020204030204" pitchFamily="34" charset="0"/>
                <a:cs typeface="Times New Roman" panose="02020603050405020304" pitchFamily="18" charset="0"/>
              </a:rPr>
              <a:t>tandardized indicators</a:t>
            </a:r>
          </a:p>
          <a:p>
            <a:pPr marL="742950" lvl="1" indent="-228600">
              <a:buFont typeface="Arial" panose="020B0604020202020204" pitchFamily="34" charset="0"/>
              <a:buChar char="•"/>
            </a:pPr>
            <a:r>
              <a:rPr lang="en-US" sz="1600" dirty="0">
                <a:solidFill>
                  <a:srgbClr val="532977"/>
                </a:solidFill>
                <a:effectLst/>
                <a:latin typeface="Calibri" panose="020F0502020204030204" pitchFamily="34" charset="0"/>
                <a:ea typeface="Calibri" panose="020F0502020204030204" pitchFamily="34" charset="0"/>
                <a:cs typeface="Times New Roman" panose="02020603050405020304" pitchFamily="18" charset="0"/>
              </a:rPr>
              <a:t>Encouragement of additional reporting unique to the specific company</a:t>
            </a:r>
          </a:p>
          <a:p>
            <a:pPr marL="285750" indent="-228600">
              <a:buFont typeface="Arial" panose="020B0604020202020204" pitchFamily="34" charset="0"/>
              <a:buChar char="•"/>
            </a:pPr>
            <a:r>
              <a:rPr lang="en-US" sz="2000" dirty="0">
                <a:solidFill>
                  <a:srgbClr val="532977"/>
                </a:solidFill>
                <a:latin typeface="Calibri" panose="020F0502020204030204" pitchFamily="34" charset="0"/>
                <a:ea typeface="Calibri" panose="020F0502020204030204" pitchFamily="34" charset="0"/>
                <a:cs typeface="Times New Roman" panose="02020603050405020304" pitchFamily="18" charset="0"/>
              </a:rPr>
              <a:t>Need: </a:t>
            </a:r>
            <a:r>
              <a:rPr lang="en-US" sz="2000" dirty="0">
                <a:solidFill>
                  <a:srgbClr val="532977"/>
                </a:solidFill>
                <a:effectLst/>
                <a:latin typeface="Calibri" panose="020F0502020204030204" pitchFamily="34" charset="0"/>
                <a:ea typeface="Calibri" panose="020F0502020204030204" pitchFamily="34" charset="0"/>
                <a:cs typeface="Times New Roman" panose="02020603050405020304" pitchFamily="18" charset="0"/>
              </a:rPr>
              <a:t>Time between sharing expectations and corporate disclosure. </a:t>
            </a:r>
            <a:endParaRPr lang="en-US" sz="2000" dirty="0">
              <a:solidFill>
                <a:srgbClr val="532977"/>
              </a:solidFill>
            </a:endParaRPr>
          </a:p>
          <a:p>
            <a:pPr marL="285750" indent="-228600">
              <a:buFont typeface="Arial" panose="020B0604020202020204" pitchFamily="34" charset="0"/>
              <a:buChar char="•"/>
            </a:pPr>
            <a:endParaRPr lang="en-US" sz="1200" dirty="0"/>
          </a:p>
        </p:txBody>
      </p:sp>
      <p:sp>
        <p:nvSpPr>
          <p:cNvPr id="4" name="TextBox 3">
            <a:extLst>
              <a:ext uri="{FF2B5EF4-FFF2-40B4-BE49-F238E27FC236}">
                <a16:creationId xmlns:a16="http://schemas.microsoft.com/office/drawing/2014/main" id="{E82F7409-56D2-4741-F656-E9F79E0461BF}"/>
              </a:ext>
            </a:extLst>
          </p:cNvPr>
          <p:cNvSpPr txBox="1"/>
          <p:nvPr/>
        </p:nvSpPr>
        <p:spPr>
          <a:xfrm>
            <a:off x="5560426" y="4303855"/>
            <a:ext cx="6172200" cy="1769715"/>
          </a:xfrm>
          <a:prstGeom prst="rect">
            <a:avLst/>
          </a:prstGeom>
          <a:noFill/>
        </p:spPr>
        <p:txBody>
          <a:bodyPr wrap="square" rtlCol="0">
            <a:spAutoFit/>
          </a:bodyPr>
          <a:lstStyle/>
          <a:p>
            <a:r>
              <a:rPr lang="en-US" sz="2000" b="1" dirty="0">
                <a:solidFill>
                  <a:srgbClr val="532977"/>
                </a:solidFill>
              </a:rPr>
              <a:t>Russell 1000 reporting commitments, Jan’22 –’23:</a:t>
            </a:r>
            <a:br>
              <a:rPr lang="en-US" sz="2000" b="1" dirty="0">
                <a:solidFill>
                  <a:srgbClr val="532977"/>
                </a:solidFill>
              </a:rPr>
            </a:br>
            <a:endParaRPr lang="en-US" sz="600" b="1" dirty="0">
              <a:solidFill>
                <a:srgbClr val="532977"/>
              </a:solidFill>
            </a:endParaRPr>
          </a:p>
          <a:p>
            <a:r>
              <a:rPr lang="en-US" sz="2000" dirty="0">
                <a:solidFill>
                  <a:srgbClr val="532977"/>
                </a:solidFill>
              </a:rPr>
              <a:t>EEO-1: 134% (over 30%)</a:t>
            </a:r>
          </a:p>
          <a:p>
            <a:r>
              <a:rPr lang="en-US" sz="2000" dirty="0">
                <a:solidFill>
                  <a:srgbClr val="532977"/>
                </a:solidFill>
              </a:rPr>
              <a:t>Hiring:  59% (gender disclosure over 20%) </a:t>
            </a:r>
          </a:p>
          <a:p>
            <a:r>
              <a:rPr lang="en-US" sz="2000" dirty="0">
                <a:solidFill>
                  <a:srgbClr val="532977"/>
                </a:solidFill>
              </a:rPr>
              <a:t>Promotion:  98% (gender disclosure over 7%)</a:t>
            </a:r>
          </a:p>
          <a:p>
            <a:r>
              <a:rPr lang="en-US" sz="2000" dirty="0">
                <a:solidFill>
                  <a:srgbClr val="532977"/>
                </a:solidFill>
              </a:rPr>
              <a:t>Retention: 70% (gender disclosure over 11%)</a:t>
            </a:r>
          </a:p>
        </p:txBody>
      </p:sp>
      <p:sp>
        <p:nvSpPr>
          <p:cNvPr id="6" name="TextBox 5">
            <a:extLst>
              <a:ext uri="{FF2B5EF4-FFF2-40B4-BE49-F238E27FC236}">
                <a16:creationId xmlns:a16="http://schemas.microsoft.com/office/drawing/2014/main" id="{8DB9DBCC-2EE3-13B5-0B66-8D41245CD38B}"/>
              </a:ext>
            </a:extLst>
          </p:cNvPr>
          <p:cNvSpPr txBox="1"/>
          <p:nvPr/>
        </p:nvSpPr>
        <p:spPr>
          <a:xfrm>
            <a:off x="5429513" y="1043734"/>
            <a:ext cx="6096000" cy="369332"/>
          </a:xfrm>
          <a:prstGeom prst="rect">
            <a:avLst/>
          </a:prstGeom>
          <a:noFill/>
        </p:spPr>
        <p:txBody>
          <a:bodyPr wrap="square">
            <a:spAutoFit/>
          </a:bodyPr>
          <a:lstStyle/>
          <a:p>
            <a:r>
              <a:rPr lang="en-US" b="1" dirty="0">
                <a:solidFill>
                  <a:srgbClr val="532977"/>
                </a:solidFill>
              </a:rPr>
              <a:t>20 agreements </a:t>
            </a:r>
            <a:r>
              <a:rPr lang="en-US" sz="1800" b="1" dirty="0">
                <a:solidFill>
                  <a:srgbClr val="532977"/>
                </a:solidFill>
              </a:rPr>
              <a:t>reached, including:</a:t>
            </a:r>
            <a:endParaRPr lang="en-US" dirty="0"/>
          </a:p>
        </p:txBody>
      </p:sp>
      <p:pic>
        <p:nvPicPr>
          <p:cNvPr id="2050" name="Picture 2" descr="The Bank of New York Mellon — Wikipédia">
            <a:extLst>
              <a:ext uri="{FF2B5EF4-FFF2-40B4-BE49-F238E27FC236}">
                <a16:creationId xmlns:a16="http://schemas.microsoft.com/office/drawing/2014/main" id="{F8187ED3-926D-C470-ACAA-8ADE214A7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4941" y="2226803"/>
            <a:ext cx="1349526" cy="7174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2B9B4CEE-9D1A-9560-0AE6-DCD5C9EF2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201" y="1495797"/>
            <a:ext cx="1687114" cy="5314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sney logo - Wikipedia">
            <a:extLst>
              <a:ext uri="{FF2B5EF4-FFF2-40B4-BE49-F238E27FC236}">
                <a16:creationId xmlns:a16="http://schemas.microsoft.com/office/drawing/2014/main" id="{30984CB2-4A40-DB83-6AC8-AC2223F6B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691" y="2264418"/>
            <a:ext cx="1960239" cy="8191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B78592F-FE8E-9250-5A3D-77CBAF40B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163" y="1504272"/>
            <a:ext cx="1606644" cy="6152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outhern Company Logo - PNG and Vector - Logo Download">
            <a:extLst>
              <a:ext uri="{FF2B5EF4-FFF2-40B4-BE49-F238E27FC236}">
                <a16:creationId xmlns:a16="http://schemas.microsoft.com/office/drawing/2014/main" id="{58D23975-A8B4-0C06-8777-AF0E9D25AD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06" t="21703" r="20993" b="21703"/>
          <a:stretch/>
        </p:blipFill>
        <p:spPr bwMode="auto">
          <a:xfrm>
            <a:off x="5770023" y="3163976"/>
            <a:ext cx="1025574" cy="96413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Mobile Logo (magenta on white, CMYK, JPEG) ‑ T‑Mobile Newsroom">
            <a:extLst>
              <a:ext uri="{FF2B5EF4-FFF2-40B4-BE49-F238E27FC236}">
                <a16:creationId xmlns:a16="http://schemas.microsoft.com/office/drawing/2014/main" id="{FCD47BEB-6058-2B9C-225F-D971975A40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9112" y="1408435"/>
            <a:ext cx="1927775" cy="86061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793C4A0B-E231-5B4E-EA26-15EAA7B1EF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7984" y="3083538"/>
            <a:ext cx="808500" cy="107385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Logo de Philip Morris aux formats PNG transparent et SVG vectorisé">
            <a:extLst>
              <a:ext uri="{FF2B5EF4-FFF2-40B4-BE49-F238E27FC236}">
                <a16:creationId xmlns:a16="http://schemas.microsoft.com/office/drawing/2014/main" id="{6ADED0FA-5138-36CB-8F0A-8FA4E8136A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4861" y="2213678"/>
            <a:ext cx="1214905" cy="88692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Victoria's Secret Logo : histoire, signification de l'emblème">
            <a:extLst>
              <a:ext uri="{FF2B5EF4-FFF2-40B4-BE49-F238E27FC236}">
                <a16:creationId xmlns:a16="http://schemas.microsoft.com/office/drawing/2014/main" id="{80F78A65-62EE-13B2-F84A-3BFF84DC74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0658" y="3203612"/>
            <a:ext cx="1709075" cy="957082"/>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Up 12">
            <a:extLst>
              <a:ext uri="{FF2B5EF4-FFF2-40B4-BE49-F238E27FC236}">
                <a16:creationId xmlns:a16="http://schemas.microsoft.com/office/drawing/2014/main" id="{F58971F5-9671-1542-823F-2A27B0BD7C13}"/>
              </a:ext>
            </a:extLst>
          </p:cNvPr>
          <p:cNvSpPr/>
          <p:nvPr/>
        </p:nvSpPr>
        <p:spPr>
          <a:xfrm>
            <a:off x="5512529" y="4831048"/>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0B16D372-927D-8C1F-1335-C9B2830272ED}"/>
              </a:ext>
            </a:extLst>
          </p:cNvPr>
          <p:cNvSpPr/>
          <p:nvPr/>
        </p:nvSpPr>
        <p:spPr>
          <a:xfrm>
            <a:off x="5508903" y="5148166"/>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35876B8D-8406-B924-9374-08DA12D6FD7A}"/>
              </a:ext>
            </a:extLst>
          </p:cNvPr>
          <p:cNvSpPr/>
          <p:nvPr/>
        </p:nvSpPr>
        <p:spPr>
          <a:xfrm>
            <a:off x="5508903" y="5410891"/>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C968DEB4-06C9-97B1-5BF1-1B5DAEB46A5A}"/>
              </a:ext>
            </a:extLst>
          </p:cNvPr>
          <p:cNvSpPr/>
          <p:nvPr/>
        </p:nvSpPr>
        <p:spPr>
          <a:xfrm>
            <a:off x="5508903" y="5727287"/>
            <a:ext cx="95793" cy="173957"/>
          </a:xfrm>
          <a:prstGeom prst="upArrow">
            <a:avLst/>
          </a:prstGeom>
          <a:solidFill>
            <a:srgbClr val="5329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685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p:nvPr/>
        </p:nvSpPr>
        <p:spPr>
          <a:xfrm>
            <a:off x="2346736" y="1538410"/>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8" name="Google Shape;448;p59"/>
          <p:cNvSpPr txBox="1"/>
          <p:nvPr/>
        </p:nvSpPr>
        <p:spPr>
          <a:xfrm>
            <a:off x="2936960" y="4221684"/>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49" name="Google Shape;449;p59"/>
          <p:cNvSpPr txBox="1"/>
          <p:nvPr/>
        </p:nvSpPr>
        <p:spPr>
          <a:xfrm>
            <a:off x="7068528" y="482989"/>
            <a:ext cx="184666" cy="369332"/>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451" name="Google Shape;451;p59"/>
          <p:cNvSpPr/>
          <p:nvPr/>
        </p:nvSpPr>
        <p:spPr>
          <a:xfrm>
            <a:off x="1729267" y="2280066"/>
            <a:ext cx="8839307" cy="4293484"/>
          </a:xfrm>
          <a:prstGeom prst="rect">
            <a:avLst/>
          </a:prstGeom>
          <a:noFill/>
          <a:ln>
            <a:noFill/>
          </a:ln>
        </p:spPr>
        <p:txBody>
          <a:bodyPr spcFirstLastPara="1" wrap="square" lIns="91425" tIns="45700" rIns="91425" bIns="45700" anchor="t" anchorCtr="0">
            <a:noAutofit/>
          </a:bodyPr>
          <a:lstStyle/>
          <a:p>
            <a:r>
              <a:rPr lang="en-US" b="1" dirty="0">
                <a:solidFill>
                  <a:srgbClr val="002060"/>
                </a:solidFill>
                <a:latin typeface="Arial"/>
                <a:ea typeface="Arial"/>
                <a:cs typeface="Arial"/>
                <a:sym typeface="Arial"/>
              </a:rPr>
              <a:t>___________________________________________________________________</a:t>
            </a:r>
            <a:endParaRPr dirty="0"/>
          </a:p>
          <a:p>
            <a:r>
              <a:rPr lang="en-US" sz="1200" i="1" dirty="0">
                <a:solidFill>
                  <a:srgbClr val="002060"/>
                </a:solidFill>
                <a:latin typeface="Calibri"/>
                <a:ea typeface="Calibri"/>
                <a:cs typeface="Calibri"/>
                <a:sym typeface="Calibri"/>
              </a:rPr>
              <a:t> </a:t>
            </a:r>
            <a:endParaRPr sz="1200" i="1" dirty="0">
              <a:solidFill>
                <a:srgbClr val="002060"/>
              </a:solidFill>
              <a:latin typeface="Calibri"/>
              <a:ea typeface="Calibri"/>
              <a:cs typeface="Calibri"/>
              <a:sym typeface="Calibri"/>
            </a:endParaRPr>
          </a:p>
          <a:p>
            <a:pPr algn="ctr"/>
            <a:r>
              <a:rPr lang="en-US" sz="2000" i="1" dirty="0">
                <a:solidFill>
                  <a:schemeClr val="dk1"/>
                </a:solidFill>
                <a:latin typeface="Calibri"/>
                <a:ea typeface="Calibri"/>
                <a:cs typeface="Calibri"/>
                <a:sym typeface="Calibri"/>
              </a:rPr>
              <a:t>A consultancy that works with asset owners and advisors to assess, and address, social and environmental exposures within their investment portfolios.</a:t>
            </a:r>
          </a:p>
          <a:p>
            <a:pPr algn="ctr"/>
            <a:endParaRPr sz="16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Supported shareholder engagements</a:t>
            </a:r>
            <a:endParaRPr dirty="0"/>
          </a:p>
          <a:p>
            <a:pPr marL="1711325" lvl="2"/>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Issue and portfolio assessments</a:t>
            </a:r>
          </a:p>
          <a:p>
            <a:pPr marL="1946275" lvl="2" indent="-234950">
              <a:buClr>
                <a:schemeClr val="dk1"/>
              </a:buClr>
              <a:buSzPts val="2000"/>
              <a:buFont typeface="Noto Sans Symbols"/>
              <a:buChar char="✓"/>
            </a:pPr>
            <a:endParaRPr sz="2000" dirty="0">
              <a:solidFill>
                <a:schemeClr val="dk1"/>
              </a:solidFill>
              <a:latin typeface="Calibri"/>
              <a:ea typeface="Calibri"/>
              <a:cs typeface="Calibri"/>
              <a:sym typeface="Calibri"/>
            </a:endParaRPr>
          </a:p>
          <a:p>
            <a:pPr marL="1946275" lvl="2" indent="-234950">
              <a:buClr>
                <a:schemeClr val="dk1"/>
              </a:buClr>
              <a:buSzPts val="2000"/>
              <a:buFont typeface="Noto Sans Symbols"/>
              <a:buChar char="✓"/>
            </a:pPr>
            <a:r>
              <a:rPr lang="en-US" sz="2000" dirty="0">
                <a:solidFill>
                  <a:schemeClr val="dk1"/>
                </a:solidFill>
                <a:latin typeface="Calibri"/>
                <a:ea typeface="Calibri"/>
                <a:cs typeface="Calibri"/>
                <a:sym typeface="Calibri"/>
              </a:rPr>
              <a:t>Corporate benchmarking and data insights</a:t>
            </a:r>
            <a:br>
              <a:rPr lang="en-US" sz="2000" dirty="0">
                <a:solidFill>
                  <a:schemeClr val="dk1"/>
                </a:solidFill>
                <a:latin typeface="Calibri"/>
                <a:ea typeface="Calibri"/>
                <a:cs typeface="Calibri"/>
                <a:sym typeface="Calibri"/>
              </a:rPr>
            </a:br>
            <a:endParaRPr b="1" dirty="0">
              <a:solidFill>
                <a:schemeClr val="dk1"/>
              </a:solidFill>
              <a:latin typeface="Calibri"/>
              <a:ea typeface="Calibri"/>
              <a:cs typeface="Calibri"/>
              <a:sym typeface="Calibri"/>
            </a:endParaRPr>
          </a:p>
          <a:p>
            <a:pPr marL="796925" lvl="1" algn="ctr"/>
            <a:r>
              <a:rPr lang="en-US" b="1" dirty="0">
                <a:solidFill>
                  <a:srgbClr val="532977"/>
                </a:solidFill>
                <a:ea typeface="Calibri"/>
                <a:cs typeface="Calibri"/>
                <a:sym typeface="Calibri"/>
              </a:rPr>
              <a:t>	Contact</a:t>
            </a:r>
            <a:r>
              <a:rPr lang="en-US" b="1" dirty="0">
                <a:solidFill>
                  <a:srgbClr val="532977"/>
                </a:solidFill>
                <a:sym typeface="Calibri"/>
              </a:rPr>
              <a:t> </a:t>
            </a:r>
            <a:r>
              <a:rPr lang="en-US" dirty="0">
                <a:solidFill>
                  <a:srgbClr val="532977"/>
                </a:solidFill>
                <a:ea typeface="Calibri"/>
                <a:cs typeface="Calibri"/>
                <a:sym typeface="Calibri"/>
              </a:rPr>
              <a:t>Meredith Benton,</a:t>
            </a:r>
            <a:r>
              <a:rPr lang="en-US" b="1" dirty="0">
                <a:solidFill>
                  <a:srgbClr val="532977"/>
                </a:solidFill>
                <a:ea typeface="Calibri"/>
                <a:cs typeface="Calibri"/>
                <a:sym typeface="Calibri"/>
              </a:rPr>
              <a:t> </a:t>
            </a:r>
            <a:r>
              <a:rPr lang="en-US" u="sng" dirty="0">
                <a:solidFill>
                  <a:srgbClr val="006777"/>
                </a:solidFill>
                <a:cs typeface="Calibri"/>
                <a:sym typeface="Calibri"/>
                <a:hlinkClick r:id="rId3">
                  <a:extLst>
                    <a:ext uri="{A12FA001-AC4F-418D-AE19-62706E023703}">
                      <ahyp:hlinkClr xmlns:ahyp="http://schemas.microsoft.com/office/drawing/2018/hyperlinkcolor" val="tx"/>
                    </a:ext>
                  </a:extLst>
                </a:hlinkClick>
              </a:rPr>
              <a:t>Benton@whistlestop.capital</a:t>
            </a:r>
            <a:r>
              <a:rPr lang="en-US" u="sng" dirty="0">
                <a:solidFill>
                  <a:srgbClr val="006777"/>
                </a:solidFill>
                <a:cs typeface="Calibri"/>
                <a:sym typeface="Calibri"/>
              </a:rPr>
              <a:t>, </a:t>
            </a:r>
            <a:r>
              <a:rPr lang="en-US" u="sng" dirty="0">
                <a:solidFill>
                  <a:srgbClr val="006777"/>
                </a:solidFill>
                <a:ea typeface="Calibri"/>
                <a:cs typeface="Calibri"/>
                <a:sym typeface="Calibri"/>
              </a:rPr>
              <a:t>whistlestop.capital</a:t>
            </a:r>
            <a:endParaRPr dirty="0"/>
          </a:p>
          <a:p>
            <a:pPr marL="796925" lvl="1">
              <a:spcBef>
                <a:spcPts val="600"/>
              </a:spcBef>
            </a:pPr>
            <a:r>
              <a:rPr lang="en-US" dirty="0">
                <a:solidFill>
                  <a:srgbClr val="532977"/>
                </a:solidFill>
                <a:ea typeface="Calibri"/>
                <a:cs typeface="Calibri"/>
                <a:sym typeface="Calibri"/>
              </a:rPr>
              <a:t>		              </a:t>
            </a:r>
            <a:r>
              <a:rPr lang="en-US" dirty="0">
                <a:solidFill>
                  <a:srgbClr val="532977"/>
                </a:solidFill>
                <a:latin typeface="Calibri"/>
                <a:ea typeface="Calibri"/>
                <a:cs typeface="Calibri"/>
                <a:sym typeface="Calibri"/>
              </a:rPr>
              <a:t>	</a:t>
            </a:r>
            <a:endParaRPr u="sng" dirty="0">
              <a:solidFill>
                <a:srgbClr val="006777"/>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862E18CD-7368-BED3-B78C-75733EE66294}"/>
              </a:ext>
            </a:extLst>
          </p:cNvPr>
          <p:cNvPicPr>
            <a:picLocks noChangeAspect="1"/>
          </p:cNvPicPr>
          <p:nvPr/>
        </p:nvPicPr>
        <p:blipFill>
          <a:blip r:embed="rId4"/>
          <a:stretch>
            <a:fillRect/>
          </a:stretch>
        </p:blipFill>
        <p:spPr>
          <a:xfrm>
            <a:off x="2118674" y="1425677"/>
            <a:ext cx="7954652" cy="1185653"/>
          </a:xfrm>
          <a:prstGeom prst="rect">
            <a:avLst/>
          </a:prstGeom>
        </p:spPr>
      </p:pic>
    </p:spTree>
    <p:extLst>
      <p:ext uri="{BB962C8B-B14F-4D97-AF65-F5344CB8AC3E}">
        <p14:creationId xmlns:p14="http://schemas.microsoft.com/office/powerpoint/2010/main" val="2154928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8"/>
          <p:cNvSpPr txBox="1"/>
          <p:nvPr/>
        </p:nvSpPr>
        <p:spPr>
          <a:xfrm>
            <a:off x="3509955" y="1138004"/>
            <a:ext cx="9144000" cy="838200"/>
          </a:xfrm>
          <a:prstGeom prst="rect">
            <a:avLst/>
          </a:prstGeom>
          <a:noFill/>
          <a:ln>
            <a:noFill/>
          </a:ln>
        </p:spPr>
        <p:txBody>
          <a:bodyPr spcFirstLastPara="1" wrap="square" lIns="91425" tIns="45700" rIns="91425" bIns="45700" anchor="t" anchorCtr="0">
            <a:noAutofit/>
          </a:bodyPr>
          <a:lstStyle/>
          <a:p>
            <a:pPr>
              <a:lnSpc>
                <a:spcPct val="90000"/>
              </a:lnSpc>
              <a:buClr>
                <a:srgbClr val="532977"/>
              </a:buClr>
              <a:buSzPts val="4400"/>
            </a:pPr>
            <a:r>
              <a:rPr lang="en-US" sz="4000" b="1" dirty="0">
                <a:solidFill>
                  <a:srgbClr val="62308E"/>
                </a:solidFill>
                <a:latin typeface="Calibri"/>
                <a:ea typeface="Calibri"/>
                <a:cs typeface="Calibri"/>
                <a:sym typeface="Calibri"/>
              </a:rPr>
              <a:t>Questions and Answers</a:t>
            </a:r>
            <a:endParaRPr sz="4000" dirty="0">
              <a:solidFill>
                <a:srgbClr val="62308E"/>
              </a:solidFill>
            </a:endParaRPr>
          </a:p>
        </p:txBody>
      </p:sp>
      <p:sp>
        <p:nvSpPr>
          <p:cNvPr id="516" name="Google Shape;516;p68"/>
          <p:cNvSpPr txBox="1"/>
          <p:nvPr/>
        </p:nvSpPr>
        <p:spPr>
          <a:xfrm>
            <a:off x="6030914" y="2077243"/>
            <a:ext cx="2765454" cy="3886200"/>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1000"/>
              </a:spcBef>
              <a:buClr>
                <a:srgbClr val="BE151B"/>
              </a:buClr>
              <a:buSzPts val="2200"/>
              <a:buFont typeface="Arial" panose="020B0604020202020204" pitchFamily="34" charset="0"/>
              <a:buChar char="•"/>
            </a:pPr>
            <a:r>
              <a:rPr lang="en-US" sz="2200" dirty="0">
                <a:solidFill>
                  <a:srgbClr val="BE151B"/>
                </a:solidFill>
                <a:latin typeface="Calibri"/>
                <a:ea typeface="Calibri"/>
                <a:cs typeface="Calibri"/>
                <a:sym typeface="Calibri"/>
              </a:rPr>
              <a:t>Use the Q&amp;A window to send us your questions</a:t>
            </a:r>
            <a:endParaRPr dirty="0">
              <a:solidFill>
                <a:srgbClr val="BE151B"/>
              </a:solidFill>
            </a:endParaRPr>
          </a:p>
        </p:txBody>
      </p:sp>
      <p:sp>
        <p:nvSpPr>
          <p:cNvPr id="519" name="Google Shape;519;p68"/>
          <p:cNvSpPr txBox="1"/>
          <p:nvPr/>
        </p:nvSpPr>
        <p:spPr>
          <a:xfrm>
            <a:off x="3611397" y="3426762"/>
            <a:ext cx="2389908" cy="1076325"/>
          </a:xfrm>
          <a:prstGeom prst="rect">
            <a:avLst/>
          </a:prstGeom>
          <a:noFill/>
          <a:ln>
            <a:noFill/>
          </a:ln>
        </p:spPr>
        <p:txBody>
          <a:bodyPr spcFirstLastPara="1" wrap="square" lIns="91425" tIns="45700" rIns="91425" bIns="45700" anchor="t" anchorCtr="0">
            <a:noAutofit/>
          </a:bodyPr>
          <a:lstStyle/>
          <a:p>
            <a:r>
              <a:rPr lang="en-US" sz="1600" b="1" dirty="0">
                <a:solidFill>
                  <a:srgbClr val="532977"/>
                </a:solidFill>
                <a:latin typeface="Calibri"/>
                <a:ea typeface="Calibri"/>
                <a:cs typeface="Calibri"/>
                <a:sym typeface="Calibri"/>
              </a:rPr>
              <a:t>Heidi Welsh</a:t>
            </a:r>
            <a:r>
              <a:rPr lang="en-US" sz="1600" dirty="0">
                <a:solidFill>
                  <a:srgbClr val="532977"/>
                </a:solidFill>
                <a:latin typeface="Calibri"/>
                <a:ea typeface="Calibri"/>
                <a:cs typeface="Calibri"/>
                <a:sym typeface="Calibri"/>
              </a:rPr>
              <a:t> </a:t>
            </a:r>
            <a:endParaRPr dirty="0">
              <a:solidFill>
                <a:srgbClr val="532977"/>
              </a:solidFill>
            </a:endParaRPr>
          </a:p>
          <a:p>
            <a:r>
              <a:rPr lang="en-US" sz="1600" dirty="0">
                <a:solidFill>
                  <a:srgbClr val="532977"/>
                </a:solidFill>
                <a:latin typeface="Calibri"/>
                <a:ea typeface="Calibri"/>
                <a:cs typeface="Calibri"/>
                <a:sym typeface="Calibri"/>
              </a:rPr>
              <a:t>Sustainable Investments Institute (Si2)</a:t>
            </a:r>
            <a:endParaRPr dirty="0">
              <a:solidFill>
                <a:srgbClr val="532977"/>
              </a:solidFill>
            </a:endParaRPr>
          </a:p>
        </p:txBody>
      </p:sp>
      <p:sp>
        <p:nvSpPr>
          <p:cNvPr id="520" name="Google Shape;520;p68"/>
          <p:cNvSpPr txBox="1"/>
          <p:nvPr/>
        </p:nvSpPr>
        <p:spPr>
          <a:xfrm>
            <a:off x="1334011" y="3474358"/>
            <a:ext cx="1998663" cy="584200"/>
          </a:xfrm>
          <a:prstGeom prst="rect">
            <a:avLst/>
          </a:prstGeom>
          <a:noFill/>
          <a:ln>
            <a:noFill/>
          </a:ln>
        </p:spPr>
        <p:txBody>
          <a:bodyPr spcFirstLastPara="1" wrap="square" lIns="91425" tIns="45700" rIns="91425" bIns="45700" anchor="t" anchorCtr="0">
            <a:noAutofit/>
          </a:bodyPr>
          <a:lstStyle/>
          <a:p>
            <a:r>
              <a:rPr lang="en-US" sz="1600" b="1" dirty="0">
                <a:solidFill>
                  <a:srgbClr val="532977"/>
                </a:solidFill>
                <a:latin typeface="Calibri"/>
                <a:ea typeface="Calibri"/>
                <a:cs typeface="Calibri"/>
                <a:sym typeface="Calibri"/>
              </a:rPr>
              <a:t>Michael </a:t>
            </a:r>
            <a:r>
              <a:rPr lang="en-US" sz="1600" b="1" dirty="0" err="1">
                <a:solidFill>
                  <a:srgbClr val="532977"/>
                </a:solidFill>
                <a:latin typeface="Calibri"/>
                <a:ea typeface="Calibri"/>
                <a:cs typeface="Calibri"/>
                <a:sym typeface="Calibri"/>
              </a:rPr>
              <a:t>Passoff</a:t>
            </a:r>
            <a:endParaRPr dirty="0">
              <a:solidFill>
                <a:srgbClr val="532977"/>
              </a:solidFill>
            </a:endParaRPr>
          </a:p>
          <a:p>
            <a:r>
              <a:rPr lang="en-US" sz="1600" dirty="0">
                <a:solidFill>
                  <a:srgbClr val="532977"/>
                </a:solidFill>
                <a:latin typeface="Calibri"/>
                <a:ea typeface="Calibri"/>
                <a:cs typeface="Calibri"/>
                <a:sym typeface="Calibri"/>
              </a:rPr>
              <a:t>Proxy Impact</a:t>
            </a:r>
            <a:endParaRPr dirty="0">
              <a:solidFill>
                <a:srgbClr val="532977"/>
              </a:solidFill>
            </a:endParaRPr>
          </a:p>
        </p:txBody>
      </p:sp>
      <p:sp>
        <p:nvSpPr>
          <p:cNvPr id="4" name="TextBox 3">
            <a:extLst>
              <a:ext uri="{FF2B5EF4-FFF2-40B4-BE49-F238E27FC236}">
                <a16:creationId xmlns:a16="http://schemas.microsoft.com/office/drawing/2014/main" id="{12C1A1FB-3244-2F4C-8FBD-568BAD0FEF64}"/>
              </a:ext>
            </a:extLst>
          </p:cNvPr>
          <p:cNvSpPr txBox="1"/>
          <p:nvPr/>
        </p:nvSpPr>
        <p:spPr>
          <a:xfrm>
            <a:off x="2462793" y="5892477"/>
            <a:ext cx="1859420" cy="584775"/>
          </a:xfrm>
          <a:prstGeom prst="rect">
            <a:avLst/>
          </a:prstGeom>
          <a:noFill/>
        </p:spPr>
        <p:txBody>
          <a:bodyPr wrap="none" rtlCol="0">
            <a:spAutoFit/>
          </a:bodyPr>
          <a:lstStyle/>
          <a:p>
            <a:r>
              <a:rPr lang="en-US" sz="1600" b="1" dirty="0">
                <a:solidFill>
                  <a:srgbClr val="532977"/>
                </a:solidFill>
                <a:latin typeface="Calibri" panose="020F0502020204030204" pitchFamily="34" charset="0"/>
                <a:cs typeface="Calibri" panose="020F0502020204030204" pitchFamily="34" charset="0"/>
              </a:rPr>
              <a:t>Meredith Benton</a:t>
            </a:r>
          </a:p>
          <a:p>
            <a:r>
              <a:rPr lang="en-US" sz="1600" dirty="0">
                <a:solidFill>
                  <a:srgbClr val="532977"/>
                </a:solidFill>
                <a:latin typeface="Calibri" panose="020F0502020204030204" pitchFamily="34" charset="0"/>
                <a:cs typeface="Calibri" panose="020F0502020204030204" pitchFamily="34" charset="0"/>
              </a:rPr>
              <a:t>Whistle Stop Capital</a:t>
            </a:r>
          </a:p>
        </p:txBody>
      </p:sp>
      <p:pic>
        <p:nvPicPr>
          <p:cNvPr id="14" name="Picture 13">
            <a:extLst>
              <a:ext uri="{FF2B5EF4-FFF2-40B4-BE49-F238E27FC236}">
                <a16:creationId xmlns:a16="http://schemas.microsoft.com/office/drawing/2014/main" id="{B5D52DBF-BE5B-B944-A53C-939E5701D615}"/>
              </a:ext>
            </a:extLst>
          </p:cNvPr>
          <p:cNvPicPr>
            <a:picLocks noChangeAspect="1"/>
          </p:cNvPicPr>
          <p:nvPr/>
        </p:nvPicPr>
        <p:blipFill rotWithShape="1">
          <a:blip r:embed="rId3"/>
          <a:srcRect l="-1049" t="275" r="1049" b="366"/>
          <a:stretch/>
        </p:blipFill>
        <p:spPr>
          <a:xfrm>
            <a:off x="1377589" y="2089650"/>
            <a:ext cx="1049254" cy="1280160"/>
          </a:xfrm>
          <a:prstGeom prst="rect">
            <a:avLst/>
          </a:prstGeom>
          <a:effectLst>
            <a:outerShdw blurRad="292100" dist="139700" dir="2640000" algn="ctr" rotWithShape="0">
              <a:srgbClr val="000000">
                <a:alpha val="65000"/>
              </a:srgbClr>
            </a:outerShdw>
          </a:effectLst>
        </p:spPr>
      </p:pic>
      <p:pic>
        <p:nvPicPr>
          <p:cNvPr id="5" name="Picture 4">
            <a:extLst>
              <a:ext uri="{FF2B5EF4-FFF2-40B4-BE49-F238E27FC236}">
                <a16:creationId xmlns:a16="http://schemas.microsoft.com/office/drawing/2014/main" id="{06374842-DF98-6542-9133-A3B62A0A1CE4}"/>
              </a:ext>
            </a:extLst>
          </p:cNvPr>
          <p:cNvPicPr>
            <a:picLocks noChangeAspect="1"/>
          </p:cNvPicPr>
          <p:nvPr/>
        </p:nvPicPr>
        <p:blipFill rotWithShape="1">
          <a:blip r:embed="rId4"/>
          <a:srcRect l="27426" t="-2891" r="19174" b="2891"/>
          <a:stretch/>
        </p:blipFill>
        <p:spPr>
          <a:xfrm>
            <a:off x="2513549" y="4503087"/>
            <a:ext cx="1042419" cy="1304606"/>
          </a:xfrm>
          <a:prstGeom prst="rect">
            <a:avLst/>
          </a:prstGeom>
          <a:effectLst>
            <a:outerShdw blurRad="292100" dist="127000" dir="2700000" algn="ctr" rotWithShape="0">
              <a:srgbClr val="000000">
                <a:alpha val="65000"/>
              </a:srgbClr>
            </a:outerShdw>
          </a:effectLst>
        </p:spPr>
      </p:pic>
      <p:pic>
        <p:nvPicPr>
          <p:cNvPr id="16" name="Google Shape;188;p28">
            <a:extLst>
              <a:ext uri="{FF2B5EF4-FFF2-40B4-BE49-F238E27FC236}">
                <a16:creationId xmlns:a16="http://schemas.microsoft.com/office/drawing/2014/main" id="{4903E40B-17D4-2E4B-8E8E-B26BD3763367}"/>
              </a:ext>
            </a:extLst>
          </p:cNvPr>
          <p:cNvPicPr preferRelativeResize="0"/>
          <p:nvPr/>
        </p:nvPicPr>
        <p:blipFill rotWithShape="1">
          <a:blip r:embed="rId5">
            <a:alphaModFix/>
          </a:blip>
          <a:srcRect l="6540" t="10494" r="14142" b="11709"/>
          <a:stretch/>
        </p:blipFill>
        <p:spPr>
          <a:xfrm>
            <a:off x="3653306" y="2089650"/>
            <a:ext cx="1044150" cy="1280160"/>
          </a:xfrm>
          <a:prstGeom prst="rect">
            <a:avLst/>
          </a:prstGeom>
          <a:noFill/>
          <a:ln>
            <a:noFill/>
          </a:ln>
          <a:effectLst>
            <a:outerShdw blurRad="292100" dist="139700" dir="2700000" algn="tl" rotWithShape="0">
              <a:srgbClr val="333333">
                <a:alpha val="64705"/>
              </a:srgbClr>
            </a:outerShdw>
          </a:effectLst>
        </p:spPr>
      </p:pic>
      <p:pic>
        <p:nvPicPr>
          <p:cNvPr id="17" name="Google Shape;1042;p49">
            <a:extLst>
              <a:ext uri="{FF2B5EF4-FFF2-40B4-BE49-F238E27FC236}">
                <a16:creationId xmlns:a16="http://schemas.microsoft.com/office/drawing/2014/main" id="{086FA8B6-C470-6D46-8A35-74ED3976912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825978" y="1917349"/>
            <a:ext cx="2765455" cy="4892129"/>
          </a:xfrm>
          <a:prstGeom prst="rect">
            <a:avLst/>
          </a:prstGeom>
          <a:noFill/>
          <a:ln>
            <a:noFill/>
          </a:ln>
          <a:effectLst>
            <a:outerShdw blurRad="292100" dist="139700" dir="2700000" algn="tl" rotWithShape="0">
              <a:srgbClr val="333333">
                <a:alpha val="63921"/>
              </a:srgbClr>
            </a:outerShdw>
          </a:effectLst>
        </p:spPr>
      </p:pic>
      <p:sp>
        <p:nvSpPr>
          <p:cNvPr id="523" name="Google Shape;523;p68"/>
          <p:cNvSpPr/>
          <p:nvPr/>
        </p:nvSpPr>
        <p:spPr>
          <a:xfrm>
            <a:off x="6830770" y="4051735"/>
            <a:ext cx="2057400" cy="752475"/>
          </a:xfrm>
          <a:prstGeom prst="rightArrow">
            <a:avLst>
              <a:gd name="adj1" fmla="val 50000"/>
              <a:gd name="adj2" fmla="val 50000"/>
            </a:avLst>
          </a:prstGeom>
          <a:solidFill>
            <a:srgbClr val="BE151B"/>
          </a:solidFill>
          <a:ln w="12700" cap="flat" cmpd="sng">
            <a:solidFill>
              <a:srgbClr val="62308E"/>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algn="ctr"/>
            <a:r>
              <a:rPr lang="en-US" sz="2000" b="1" dirty="0">
                <a:solidFill>
                  <a:schemeClr val="lt1"/>
                </a:solidFill>
                <a:latin typeface="Calibri"/>
                <a:ea typeface="Calibri"/>
                <a:cs typeface="Calibri"/>
                <a:sym typeface="Calibri"/>
              </a:rPr>
              <a:t>Q&amp;A Window</a:t>
            </a:r>
            <a:endParaRPr dirty="0"/>
          </a:p>
        </p:txBody>
      </p:sp>
    </p:spTree>
    <p:extLst>
      <p:ext uri="{BB962C8B-B14F-4D97-AF65-F5344CB8AC3E}">
        <p14:creationId xmlns:p14="http://schemas.microsoft.com/office/powerpoint/2010/main" val="1845793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p:nvPr/>
        </p:nvSpPr>
        <p:spPr>
          <a:xfrm>
            <a:off x="1520911" y="965819"/>
            <a:ext cx="9144000" cy="11430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General Information</a:t>
            </a:r>
            <a:endParaRPr sz="4000" dirty="0">
              <a:solidFill>
                <a:srgbClr val="532977"/>
              </a:solidFill>
            </a:endParaRPr>
          </a:p>
        </p:txBody>
      </p:sp>
      <p:sp>
        <p:nvSpPr>
          <p:cNvPr id="209" name="Google Shape;209;p31"/>
          <p:cNvSpPr txBox="1"/>
          <p:nvPr/>
        </p:nvSpPr>
        <p:spPr>
          <a:xfrm>
            <a:off x="2133600" y="2492548"/>
            <a:ext cx="4038600" cy="3886200"/>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2200"/>
              <a:buFont typeface="Arial"/>
              <a:buChar char="•"/>
            </a:pPr>
            <a:r>
              <a:rPr lang="en-US" sz="2200" dirty="0">
                <a:solidFill>
                  <a:schemeClr val="dk1"/>
                </a:solidFill>
                <a:latin typeface="Calibri"/>
                <a:ea typeface="Calibri"/>
                <a:cs typeface="Calibri"/>
                <a:sym typeface="Calibri"/>
              </a:rPr>
              <a:t>Use the Q&amp;A window to send us your questions</a:t>
            </a:r>
          </a:p>
          <a:p>
            <a:pPr marL="342900" indent="-342900">
              <a:buClr>
                <a:schemeClr val="dk1"/>
              </a:buClr>
              <a:buSzPts val="2200"/>
              <a:buFont typeface="Arial"/>
              <a:buChar char="•"/>
            </a:pPr>
            <a:endParaRPr dirty="0"/>
          </a:p>
        </p:txBody>
      </p:sp>
      <p:sp>
        <p:nvSpPr>
          <p:cNvPr id="211" name="Google Shape;211;p31"/>
          <p:cNvSpPr/>
          <p:nvPr/>
        </p:nvSpPr>
        <p:spPr>
          <a:xfrm>
            <a:off x="5064211" y="4028761"/>
            <a:ext cx="2057400" cy="752475"/>
          </a:xfrm>
          <a:prstGeom prst="rightArrow">
            <a:avLst>
              <a:gd name="adj1" fmla="val 50000"/>
              <a:gd name="adj2" fmla="val 50000"/>
            </a:avLst>
          </a:prstGeom>
          <a:solidFill>
            <a:srgbClr val="532977"/>
          </a:solidFill>
          <a:ln w="9525" cap="flat" cmpd="sng">
            <a:solidFill>
              <a:srgbClr val="292989"/>
            </a:solidFill>
            <a:prstDash val="solid"/>
            <a:miter lim="800000"/>
            <a:headEnd type="none" w="sm" len="sm"/>
            <a:tailEnd type="none" w="sm" len="sm"/>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algn="ctr"/>
            <a:r>
              <a:rPr lang="en-US" sz="2000" b="1" dirty="0">
                <a:solidFill>
                  <a:srgbClr val="FFFFFF"/>
                </a:solidFill>
                <a:latin typeface="Calibri"/>
                <a:ea typeface="Calibri"/>
                <a:cs typeface="Calibri"/>
                <a:sym typeface="Calibri"/>
              </a:rPr>
              <a:t>Q&amp;A Window</a:t>
            </a:r>
            <a:endParaRPr dirty="0"/>
          </a:p>
        </p:txBody>
      </p:sp>
      <p:sp>
        <p:nvSpPr>
          <p:cNvPr id="212" name="Google Shape;212;p31"/>
          <p:cNvSpPr txBox="1"/>
          <p:nvPr/>
        </p:nvSpPr>
        <p:spPr>
          <a:xfrm>
            <a:off x="2435311" y="5309399"/>
            <a:ext cx="3657600" cy="830997"/>
          </a:xfrm>
          <a:prstGeom prst="rect">
            <a:avLst/>
          </a:prstGeom>
          <a:noFill/>
          <a:ln>
            <a:noFill/>
          </a:ln>
        </p:spPr>
        <p:txBody>
          <a:bodyPr spcFirstLastPara="1" wrap="square" lIns="91425" tIns="45700" rIns="91425" bIns="45700" anchor="t" anchorCtr="0">
            <a:noAutofit/>
          </a:bodyPr>
          <a:lstStyle/>
          <a:p>
            <a:pPr algn="ctr"/>
            <a:r>
              <a:rPr lang="en-US" sz="2400" dirty="0">
                <a:solidFill>
                  <a:srgbClr val="000000"/>
                </a:solidFill>
                <a:latin typeface="Calibri"/>
                <a:ea typeface="Calibri"/>
                <a:cs typeface="Calibri"/>
                <a:sym typeface="Calibri"/>
              </a:rPr>
              <a:t>Download the full report at</a:t>
            </a:r>
            <a:endParaRPr dirty="0"/>
          </a:p>
          <a:p>
            <a:pPr algn="ctr"/>
            <a:r>
              <a:rPr lang="en-US" sz="2400" b="1" u="sng" dirty="0">
                <a:solidFill>
                  <a:srgbClr val="532977"/>
                </a:solidFill>
                <a:latin typeface="Calibri"/>
                <a:ea typeface="Calibri"/>
                <a:cs typeface="Calibri"/>
                <a:sym typeface="Calibri"/>
              </a:rPr>
              <a:t>www.proxypreview.org</a:t>
            </a:r>
            <a:endParaRPr dirty="0">
              <a:solidFill>
                <a:srgbClr val="532977"/>
              </a:solidFill>
            </a:endParaRPr>
          </a:p>
        </p:txBody>
      </p:sp>
      <p:pic>
        <p:nvPicPr>
          <p:cNvPr id="7" name="Google Shape;1042;p49">
            <a:extLst>
              <a:ext uri="{FF2B5EF4-FFF2-40B4-BE49-F238E27FC236}">
                <a16:creationId xmlns:a16="http://schemas.microsoft.com/office/drawing/2014/main" id="{BACF80E7-34CE-8545-9C1A-5B0E4015A54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292945" y="1870348"/>
            <a:ext cx="2765455" cy="4892129"/>
          </a:xfrm>
          <a:prstGeom prst="rect">
            <a:avLst/>
          </a:prstGeom>
          <a:noFill/>
          <a:ln>
            <a:noFill/>
          </a:ln>
          <a:effectLst>
            <a:outerShdw blurRad="292100" dist="139700" dir="2700000" algn="tl" rotWithShape="0">
              <a:srgbClr val="333333">
                <a:alpha val="63921"/>
              </a:srgbClr>
            </a:outerShdw>
          </a:effectLst>
        </p:spPr>
      </p:pic>
    </p:spTree>
    <p:extLst>
      <p:ext uri="{BB962C8B-B14F-4D97-AF65-F5344CB8AC3E}">
        <p14:creationId xmlns:p14="http://schemas.microsoft.com/office/powerpoint/2010/main" val="319892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p:nvPr/>
        </p:nvSpPr>
        <p:spPr>
          <a:xfrm>
            <a:off x="1879805" y="1221254"/>
            <a:ext cx="8229600" cy="804862"/>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Closing Remarks</a:t>
            </a:r>
            <a:endParaRPr lang="en-US" sz="4000" dirty="0">
              <a:solidFill>
                <a:srgbClr val="532977"/>
              </a:solidFill>
            </a:endParaRPr>
          </a:p>
        </p:txBody>
      </p:sp>
      <p:sp>
        <p:nvSpPr>
          <p:cNvPr id="186" name="Google Shape;186;p28"/>
          <p:cNvSpPr txBox="1"/>
          <p:nvPr/>
        </p:nvSpPr>
        <p:spPr>
          <a:xfrm>
            <a:off x="4989975" y="6036856"/>
            <a:ext cx="1879600" cy="584200"/>
          </a:xfrm>
          <a:prstGeom prst="rect">
            <a:avLst/>
          </a:prstGeom>
          <a:noFill/>
          <a:ln>
            <a:noFill/>
          </a:ln>
        </p:spPr>
        <p:txBody>
          <a:bodyPr spcFirstLastPara="1" wrap="square" lIns="91425" tIns="45700" rIns="91425" bIns="45700" anchor="t" anchorCtr="0">
            <a:noAutofit/>
          </a:bodyPr>
          <a:lstStyle/>
          <a:p>
            <a:pPr algn="ctr"/>
            <a:endParaRPr sz="2400" i="1" dirty="0">
              <a:solidFill>
                <a:srgbClr val="62308E"/>
              </a:solidFill>
              <a:sym typeface="Arial"/>
            </a:endParaRPr>
          </a:p>
        </p:txBody>
      </p:sp>
      <p:sp>
        <p:nvSpPr>
          <p:cNvPr id="12" name="Google Shape;183;p28">
            <a:extLst>
              <a:ext uri="{FF2B5EF4-FFF2-40B4-BE49-F238E27FC236}">
                <a16:creationId xmlns:a16="http://schemas.microsoft.com/office/drawing/2014/main" id="{B18247AA-CCE2-1424-8F63-AC94D6CD08E6}"/>
              </a:ext>
            </a:extLst>
          </p:cNvPr>
          <p:cNvSpPr txBox="1"/>
          <p:nvPr/>
        </p:nvSpPr>
        <p:spPr>
          <a:xfrm>
            <a:off x="1545977" y="4787171"/>
            <a:ext cx="2209800" cy="830263"/>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Heidi Welsh</a:t>
            </a:r>
            <a:r>
              <a:rPr lang="en-US" sz="1600" dirty="0">
                <a:solidFill>
                  <a:srgbClr val="532977"/>
                </a:solidFill>
                <a:latin typeface="Calibri"/>
                <a:ea typeface="Calibri"/>
                <a:cs typeface="Calibri"/>
                <a:sym typeface="Calibri"/>
              </a:rPr>
              <a:t> </a:t>
            </a:r>
            <a:endParaRPr dirty="0">
              <a:solidFill>
                <a:srgbClr val="532977"/>
              </a:solidFill>
            </a:endParaRPr>
          </a:p>
          <a:p>
            <a:pPr algn="ctr"/>
            <a:r>
              <a:rPr lang="en-US" sz="1600" dirty="0">
                <a:solidFill>
                  <a:srgbClr val="532977"/>
                </a:solidFill>
                <a:latin typeface="Calibri"/>
                <a:ea typeface="Calibri"/>
                <a:cs typeface="Calibri"/>
                <a:sym typeface="Calibri"/>
              </a:rPr>
              <a:t>Sustainable Investments Institute (Si2)</a:t>
            </a:r>
            <a:endParaRPr dirty="0">
              <a:solidFill>
                <a:srgbClr val="532977"/>
              </a:solidFill>
            </a:endParaRPr>
          </a:p>
        </p:txBody>
      </p:sp>
      <p:sp>
        <p:nvSpPr>
          <p:cNvPr id="13" name="Google Shape;184;p28">
            <a:extLst>
              <a:ext uri="{FF2B5EF4-FFF2-40B4-BE49-F238E27FC236}">
                <a16:creationId xmlns:a16="http://schemas.microsoft.com/office/drawing/2014/main" id="{400F0784-BA1F-E597-1DDF-CD4D07AD24C9}"/>
              </a:ext>
            </a:extLst>
          </p:cNvPr>
          <p:cNvSpPr txBox="1"/>
          <p:nvPr/>
        </p:nvSpPr>
        <p:spPr>
          <a:xfrm>
            <a:off x="5145837" y="4787171"/>
            <a:ext cx="1998662" cy="584200"/>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ea typeface="Calibri"/>
                <a:cs typeface="Calibri"/>
                <a:sym typeface="Calibri"/>
              </a:rPr>
              <a:t>Michael Passoff</a:t>
            </a:r>
            <a:endParaRPr dirty="0">
              <a:solidFill>
                <a:srgbClr val="532977"/>
              </a:solidFill>
            </a:endParaRPr>
          </a:p>
          <a:p>
            <a:pPr algn="ctr"/>
            <a:r>
              <a:rPr lang="en-US" sz="1600" dirty="0">
                <a:solidFill>
                  <a:srgbClr val="532977"/>
                </a:solidFill>
                <a:latin typeface="Calibri"/>
                <a:ea typeface="Calibri"/>
                <a:cs typeface="Calibri"/>
                <a:sym typeface="Calibri"/>
              </a:rPr>
              <a:t>Proxy Impact</a:t>
            </a:r>
            <a:endParaRPr dirty="0">
              <a:solidFill>
                <a:srgbClr val="532977"/>
              </a:solidFill>
            </a:endParaRPr>
          </a:p>
        </p:txBody>
      </p:sp>
      <p:pic>
        <p:nvPicPr>
          <p:cNvPr id="14" name="Google Shape;188;p28">
            <a:extLst>
              <a:ext uri="{FF2B5EF4-FFF2-40B4-BE49-F238E27FC236}">
                <a16:creationId xmlns:a16="http://schemas.microsoft.com/office/drawing/2014/main" id="{731002F5-0BDA-0775-4648-7973FBD7F51F}"/>
              </a:ext>
            </a:extLst>
          </p:cNvPr>
          <p:cNvPicPr preferRelativeResize="0"/>
          <p:nvPr/>
        </p:nvPicPr>
        <p:blipFill rotWithShape="1">
          <a:blip r:embed="rId3">
            <a:alphaModFix/>
          </a:blip>
          <a:srcRect l="6540" t="10494" r="14142" b="15411"/>
          <a:stretch/>
        </p:blipFill>
        <p:spPr>
          <a:xfrm>
            <a:off x="1674548" y="2467969"/>
            <a:ext cx="1810220" cy="2128242"/>
          </a:xfrm>
          <a:prstGeom prst="rect">
            <a:avLst/>
          </a:prstGeom>
          <a:noFill/>
          <a:ln>
            <a:noFill/>
          </a:ln>
          <a:effectLst>
            <a:outerShdw blurRad="292100" dist="139700" dir="2700000" algn="tl" rotWithShape="0">
              <a:srgbClr val="333333">
                <a:alpha val="64705"/>
              </a:srgbClr>
            </a:outerShdw>
          </a:effectLst>
        </p:spPr>
      </p:pic>
      <p:pic>
        <p:nvPicPr>
          <p:cNvPr id="15" name="Picture 14">
            <a:extLst>
              <a:ext uri="{FF2B5EF4-FFF2-40B4-BE49-F238E27FC236}">
                <a16:creationId xmlns:a16="http://schemas.microsoft.com/office/drawing/2014/main" id="{2BF25B2B-0658-81AD-C23A-3EA0D58CD98B}"/>
              </a:ext>
            </a:extLst>
          </p:cNvPr>
          <p:cNvPicPr>
            <a:picLocks noChangeAspect="1"/>
          </p:cNvPicPr>
          <p:nvPr/>
        </p:nvPicPr>
        <p:blipFill rotWithShape="1">
          <a:blip r:embed="rId4"/>
          <a:srcRect t="1" b="3477"/>
          <a:stretch/>
        </p:blipFill>
        <p:spPr>
          <a:xfrm>
            <a:off x="5215294" y="2467969"/>
            <a:ext cx="1772671" cy="2087565"/>
          </a:xfrm>
          <a:prstGeom prst="rect">
            <a:avLst/>
          </a:prstGeom>
          <a:effectLst>
            <a:outerShdw blurRad="292100" dist="139700" dir="2640000" algn="ctr" rotWithShape="0">
              <a:srgbClr val="000000">
                <a:alpha val="65000"/>
              </a:srgbClr>
            </a:outerShdw>
          </a:effectLst>
        </p:spPr>
      </p:pic>
      <p:pic>
        <p:nvPicPr>
          <p:cNvPr id="16" name="Picture 15">
            <a:extLst>
              <a:ext uri="{FF2B5EF4-FFF2-40B4-BE49-F238E27FC236}">
                <a16:creationId xmlns:a16="http://schemas.microsoft.com/office/drawing/2014/main" id="{95460059-243B-4EFE-5B08-315EFE9369F3}"/>
              </a:ext>
            </a:extLst>
          </p:cNvPr>
          <p:cNvPicPr>
            <a:picLocks noChangeAspect="1"/>
          </p:cNvPicPr>
          <p:nvPr/>
        </p:nvPicPr>
        <p:blipFill rotWithShape="1">
          <a:blip r:embed="rId5"/>
          <a:srcRect l="25455" t="109" r="18939" b="-109"/>
          <a:stretch/>
        </p:blipFill>
        <p:spPr>
          <a:xfrm>
            <a:off x="8693045" y="2465644"/>
            <a:ext cx="1772671" cy="2130567"/>
          </a:xfrm>
          <a:prstGeom prst="rect">
            <a:avLst/>
          </a:prstGeom>
          <a:effectLst>
            <a:outerShdw blurRad="292100" dist="139700" dir="2640000" algn="ctr" rotWithShape="0">
              <a:srgbClr val="000000">
                <a:alpha val="65000"/>
              </a:srgbClr>
            </a:outerShdw>
          </a:effectLst>
        </p:spPr>
      </p:pic>
      <p:sp>
        <p:nvSpPr>
          <p:cNvPr id="17" name="Google Shape;185;p28">
            <a:extLst>
              <a:ext uri="{FF2B5EF4-FFF2-40B4-BE49-F238E27FC236}">
                <a16:creationId xmlns:a16="http://schemas.microsoft.com/office/drawing/2014/main" id="{A2B79570-E918-EFB3-3636-E9AF83E99B90}"/>
              </a:ext>
            </a:extLst>
          </p:cNvPr>
          <p:cNvSpPr txBox="1"/>
          <p:nvPr/>
        </p:nvSpPr>
        <p:spPr>
          <a:xfrm>
            <a:off x="8664380" y="4784846"/>
            <a:ext cx="1853072" cy="533002"/>
          </a:xfrm>
          <a:prstGeom prst="rect">
            <a:avLst/>
          </a:prstGeom>
          <a:noFill/>
          <a:ln>
            <a:noFill/>
          </a:ln>
        </p:spPr>
        <p:txBody>
          <a:bodyPr spcFirstLastPara="1" wrap="square" lIns="91425" tIns="45700" rIns="91425" bIns="45700" anchor="t" anchorCtr="0">
            <a:noAutofit/>
          </a:bodyPr>
          <a:lstStyle/>
          <a:p>
            <a:pPr algn="ctr"/>
            <a:r>
              <a:rPr lang="en-US" sz="1600" b="1" dirty="0">
                <a:solidFill>
                  <a:srgbClr val="532977"/>
                </a:solidFill>
                <a:latin typeface="Calibri"/>
                <a:cs typeface="Calibri"/>
                <a:sym typeface="Calibri"/>
              </a:rPr>
              <a:t>Meredith Benton</a:t>
            </a:r>
          </a:p>
          <a:p>
            <a:pPr algn="ctr"/>
            <a:r>
              <a:rPr lang="en-US" sz="1600" dirty="0">
                <a:solidFill>
                  <a:srgbClr val="532977"/>
                </a:solidFill>
                <a:latin typeface="Calibri"/>
                <a:ea typeface="Calibri"/>
                <a:cs typeface="Calibri"/>
                <a:sym typeface="Calibri"/>
              </a:rPr>
              <a:t>Whistle Stop Capital</a:t>
            </a:r>
            <a:endParaRPr lang="en-US" sz="1600" b="1" dirty="0">
              <a:solidFill>
                <a:srgbClr val="532977"/>
              </a:solidFill>
              <a:latin typeface="Calibri"/>
              <a:ea typeface="Calibri"/>
              <a:cs typeface="Calibri"/>
              <a:sym typeface="Calibri"/>
            </a:endParaRPr>
          </a:p>
        </p:txBody>
      </p:sp>
    </p:spTree>
    <p:extLst>
      <p:ext uri="{BB962C8B-B14F-4D97-AF65-F5344CB8AC3E}">
        <p14:creationId xmlns:p14="http://schemas.microsoft.com/office/powerpoint/2010/main" val="3885856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2"/>
          <p:cNvSpPr txBox="1"/>
          <p:nvPr/>
        </p:nvSpPr>
        <p:spPr>
          <a:xfrm>
            <a:off x="1942563" y="1093439"/>
            <a:ext cx="8229600" cy="8382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More on </a:t>
            </a:r>
            <a:r>
              <a:rPr lang="en-US" sz="4000" b="1" dirty="0" err="1">
                <a:solidFill>
                  <a:srgbClr val="532977"/>
                </a:solidFill>
                <a:latin typeface="Calibri"/>
                <a:ea typeface="Calibri"/>
                <a:cs typeface="Calibri"/>
                <a:sym typeface="Calibri"/>
              </a:rPr>
              <a:t>www.proxypreview.org</a:t>
            </a:r>
            <a:endParaRPr sz="4000" dirty="0">
              <a:solidFill>
                <a:srgbClr val="532977"/>
              </a:solidFill>
            </a:endParaRPr>
          </a:p>
        </p:txBody>
      </p:sp>
      <p:sp>
        <p:nvSpPr>
          <p:cNvPr id="555" name="Google Shape;555;p72"/>
          <p:cNvSpPr txBox="1"/>
          <p:nvPr/>
        </p:nvSpPr>
        <p:spPr>
          <a:xfrm>
            <a:off x="6460436" y="2061739"/>
            <a:ext cx="3909391" cy="4472280"/>
          </a:xfrm>
          <a:prstGeom prst="rect">
            <a:avLst/>
          </a:prstGeom>
          <a:solidFill>
            <a:srgbClr val="FFFFFF"/>
          </a:solidFill>
          <a:ln>
            <a:noFill/>
          </a:ln>
        </p:spPr>
        <p:txBody>
          <a:bodyPr spcFirstLastPara="1" wrap="square" lIns="91425" tIns="45700" rIns="91425" bIns="45700" anchor="t" anchorCtr="0">
            <a:noAutofit/>
          </a:bodyPr>
          <a:lstStyle/>
          <a:p>
            <a:pPr marL="342900" indent="-342900">
              <a:buClr>
                <a:srgbClr val="000000"/>
              </a:buClr>
              <a:buSzPts val="2000"/>
              <a:buFont typeface="Arial"/>
              <a:buChar char="•"/>
            </a:pPr>
            <a:r>
              <a:rPr lang="en-US" sz="2400" dirty="0">
                <a:solidFill>
                  <a:srgbClr val="000000"/>
                </a:solidFill>
                <a:latin typeface="Calibri"/>
                <a:ea typeface="Calibri"/>
                <a:cs typeface="Calibri"/>
                <a:sym typeface="Calibri"/>
              </a:rPr>
              <a:t>Download </a:t>
            </a:r>
            <a:r>
              <a:rPr lang="en-US" sz="2400" i="1" dirty="0">
                <a:solidFill>
                  <a:srgbClr val="000000"/>
                </a:solidFill>
                <a:latin typeface="Calibri"/>
                <a:ea typeface="Calibri"/>
                <a:cs typeface="Calibri"/>
                <a:sym typeface="Calibri"/>
              </a:rPr>
              <a:t>Proxy</a:t>
            </a:r>
            <a:r>
              <a:rPr lang="en-US" sz="2400" dirty="0">
                <a:solidFill>
                  <a:srgbClr val="000000"/>
                </a:solidFill>
                <a:latin typeface="Calibri"/>
                <a:ea typeface="Calibri"/>
                <a:cs typeface="Calibri"/>
                <a:sym typeface="Calibri"/>
              </a:rPr>
              <a:t> </a:t>
            </a:r>
            <a:r>
              <a:rPr lang="en-US" sz="2400" i="1" dirty="0">
                <a:solidFill>
                  <a:srgbClr val="000000"/>
                </a:solidFill>
                <a:latin typeface="Calibri"/>
                <a:ea typeface="Calibri"/>
                <a:cs typeface="Calibri"/>
                <a:sym typeface="Calibri"/>
              </a:rPr>
              <a:t>Preview 2023</a:t>
            </a:r>
            <a:endParaRPr sz="2400" i="1" dirty="0">
              <a:solidFill>
                <a:srgbClr val="000000"/>
              </a:solidFill>
              <a:latin typeface="Calibri"/>
              <a:ea typeface="Calibri"/>
              <a:cs typeface="Calibri"/>
              <a:sym typeface="Calibri"/>
            </a:endParaRPr>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Sign up to follow Proxy Season Updates</a:t>
            </a:r>
            <a:endParaRPr sz="2400" dirty="0"/>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Watch a recording of this presentation</a:t>
            </a:r>
            <a:endParaRPr sz="2400" dirty="0"/>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Meet the contributing authors</a:t>
            </a:r>
            <a:endParaRPr sz="2400" dirty="0"/>
          </a:p>
          <a:p>
            <a:pPr marL="342900" indent="-342900">
              <a:spcBef>
                <a:spcPts val="600"/>
              </a:spcBef>
              <a:buClr>
                <a:srgbClr val="000000"/>
              </a:buClr>
              <a:buSzPts val="2000"/>
              <a:buFont typeface="Arial"/>
              <a:buChar char="•"/>
            </a:pPr>
            <a:r>
              <a:rPr lang="en-US" sz="2400" dirty="0">
                <a:solidFill>
                  <a:srgbClr val="000000"/>
                </a:solidFill>
                <a:latin typeface="Calibri"/>
                <a:ea typeface="Calibri"/>
                <a:cs typeface="Calibri"/>
                <a:sym typeface="Calibri"/>
              </a:rPr>
              <a:t>Learn more about shareholder advocacy</a:t>
            </a:r>
            <a:endParaRPr sz="2400" dirty="0"/>
          </a:p>
        </p:txBody>
      </p:sp>
      <p:pic>
        <p:nvPicPr>
          <p:cNvPr id="7" name="Google Shape;176;p27"/>
          <p:cNvPicPr preferRelativeResize="0"/>
          <p:nvPr/>
        </p:nvPicPr>
        <p:blipFill>
          <a:blip r:embed="rId3">
            <a:alphaModFix/>
          </a:blip>
          <a:stretch>
            <a:fillRect/>
          </a:stretch>
        </p:blipFill>
        <p:spPr>
          <a:xfrm>
            <a:off x="2343202" y="1945270"/>
            <a:ext cx="3545858" cy="4588749"/>
          </a:xfrm>
          <a:prstGeom prst="rect">
            <a:avLst/>
          </a:prstGeom>
          <a:noFill/>
          <a:ln>
            <a:noFill/>
          </a:ln>
          <a:effectLst>
            <a:outerShdw blurRad="292100" dist="139700" dir="2700000" algn="tl" rotWithShape="0">
              <a:srgbClr val="333333">
                <a:alpha val="64709"/>
              </a:srgbClr>
            </a:outerShdw>
          </a:effectLst>
        </p:spPr>
      </p:pic>
      <p:pic>
        <p:nvPicPr>
          <p:cNvPr id="3" name="Picture 2">
            <a:extLst>
              <a:ext uri="{FF2B5EF4-FFF2-40B4-BE49-F238E27FC236}">
                <a16:creationId xmlns:a16="http://schemas.microsoft.com/office/drawing/2014/main" id="{17B05A2C-9B4C-8545-A561-839EDE0C1C3E}"/>
              </a:ext>
            </a:extLst>
          </p:cNvPr>
          <p:cNvPicPr>
            <a:picLocks noChangeAspect="1"/>
          </p:cNvPicPr>
          <p:nvPr/>
        </p:nvPicPr>
        <p:blipFill>
          <a:blip r:embed="rId4"/>
          <a:stretch>
            <a:fillRect/>
          </a:stretch>
        </p:blipFill>
        <p:spPr>
          <a:xfrm>
            <a:off x="2271745" y="1945264"/>
            <a:ext cx="3617316" cy="4681232"/>
          </a:xfrm>
          <a:prstGeom prst="rect">
            <a:avLst/>
          </a:prstGeom>
        </p:spPr>
      </p:pic>
      <p:pic>
        <p:nvPicPr>
          <p:cNvPr id="6" name="Picture 5">
            <a:extLst>
              <a:ext uri="{FF2B5EF4-FFF2-40B4-BE49-F238E27FC236}">
                <a16:creationId xmlns:a16="http://schemas.microsoft.com/office/drawing/2014/main" id="{8050F9E7-4880-CA44-8083-AD63E2E44D4E}"/>
              </a:ext>
            </a:extLst>
          </p:cNvPr>
          <p:cNvPicPr>
            <a:picLocks noChangeAspect="1"/>
          </p:cNvPicPr>
          <p:nvPr/>
        </p:nvPicPr>
        <p:blipFill>
          <a:blip r:embed="rId5"/>
          <a:srcRect/>
          <a:stretch/>
        </p:blipFill>
        <p:spPr>
          <a:xfrm>
            <a:off x="2271745" y="1945264"/>
            <a:ext cx="3617315" cy="4681231"/>
          </a:xfrm>
          <a:prstGeom prst="rect">
            <a:avLst/>
          </a:prstGeom>
        </p:spPr>
      </p:pic>
    </p:spTree>
    <p:extLst>
      <p:ext uri="{BB962C8B-B14F-4D97-AF65-F5344CB8AC3E}">
        <p14:creationId xmlns:p14="http://schemas.microsoft.com/office/powerpoint/2010/main" val="2796477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2"/>
          <p:cNvSpPr txBox="1"/>
          <p:nvPr/>
        </p:nvSpPr>
        <p:spPr>
          <a:xfrm>
            <a:off x="2271745" y="1113883"/>
            <a:ext cx="8229600" cy="8382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Contact Us</a:t>
            </a:r>
            <a:endParaRPr sz="4000" dirty="0"/>
          </a:p>
        </p:txBody>
      </p:sp>
      <p:sp>
        <p:nvSpPr>
          <p:cNvPr id="555" name="Google Shape;555;p72"/>
          <p:cNvSpPr txBox="1"/>
          <p:nvPr/>
        </p:nvSpPr>
        <p:spPr>
          <a:xfrm>
            <a:off x="6666963" y="2136569"/>
            <a:ext cx="3505200" cy="4206149"/>
          </a:xfrm>
          <a:prstGeom prst="rect">
            <a:avLst/>
          </a:prstGeom>
          <a:solidFill>
            <a:srgbClr val="FFFFFF"/>
          </a:solidFill>
          <a:ln>
            <a:noFill/>
          </a:ln>
        </p:spPr>
        <p:txBody>
          <a:bodyPr spcFirstLastPara="1" wrap="square" lIns="91425" tIns="45700" rIns="91425" bIns="45700" anchor="t" anchorCtr="0">
            <a:noAutofit/>
          </a:bodyPr>
          <a:lstStyle/>
          <a:p>
            <a:pPr>
              <a:lnSpc>
                <a:spcPct val="115000"/>
              </a:lnSpc>
              <a:spcBef>
                <a:spcPts val="1000"/>
              </a:spcBef>
            </a:pPr>
            <a:r>
              <a:rPr lang="en-US" sz="2800" b="1" dirty="0">
                <a:highlight>
                  <a:srgbClr val="FFFFFF"/>
                </a:highlight>
                <a:latin typeface="Calibri"/>
                <a:ea typeface="Calibri"/>
                <a:cs typeface="Calibri"/>
                <a:sym typeface="Calibri"/>
              </a:rPr>
              <a:t>Media/Press Contact</a:t>
            </a:r>
          </a:p>
          <a:p>
            <a:pPr>
              <a:lnSpc>
                <a:spcPct val="115000"/>
              </a:lnSpc>
              <a:spcBef>
                <a:spcPts val="1000"/>
              </a:spcBef>
            </a:pPr>
            <a:r>
              <a:rPr lang="en-US" sz="2400" dirty="0">
                <a:solidFill>
                  <a:srgbClr val="333333"/>
                </a:solidFill>
                <a:highlight>
                  <a:srgbClr val="FFFFFF"/>
                </a:highlight>
                <a:latin typeface="Calibri"/>
                <a:ea typeface="Calibri"/>
                <a:cs typeface="Calibri"/>
                <a:sym typeface="Calibri"/>
              </a:rPr>
              <a:t>Stefanie Spear</a:t>
            </a:r>
          </a:p>
          <a:p>
            <a:pPr>
              <a:lnSpc>
                <a:spcPct val="115000"/>
              </a:lnSpc>
              <a:spcBef>
                <a:spcPts val="1000"/>
              </a:spcBef>
            </a:pPr>
            <a:r>
              <a:rPr lang="en-US" sz="2400" dirty="0">
                <a:solidFill>
                  <a:srgbClr val="333333"/>
                </a:solidFill>
                <a:highlight>
                  <a:srgbClr val="FFFFFF"/>
                </a:highlight>
                <a:latin typeface="Calibri"/>
                <a:ea typeface="Calibri"/>
                <a:cs typeface="Calibri"/>
                <a:sym typeface="Calibri"/>
              </a:rPr>
              <a:t>(216) 387-1609</a:t>
            </a:r>
          </a:p>
          <a:p>
            <a:pPr>
              <a:lnSpc>
                <a:spcPct val="115000"/>
              </a:lnSpc>
              <a:spcBef>
                <a:spcPts val="1000"/>
              </a:spcBef>
            </a:pPr>
            <a:r>
              <a:rPr lang="en-US" sz="2400" u="sng" dirty="0">
                <a:highlight>
                  <a:srgbClr val="FFFFFF"/>
                </a:highlight>
                <a:latin typeface="Calibri"/>
                <a:ea typeface="Calibri"/>
                <a:cs typeface="Calibri"/>
                <a:sym typeface="Calibri"/>
                <a:hlinkClick r:id="rId3"/>
              </a:rPr>
              <a:t>sspear@asyousow.org</a:t>
            </a:r>
            <a:endParaRPr lang="en-US" sz="2400" u="sng" dirty="0">
              <a:highlight>
                <a:srgbClr val="FFFFFF"/>
              </a:highlight>
              <a:latin typeface="Calibri"/>
              <a:ea typeface="Calibri"/>
              <a:cs typeface="Calibri"/>
              <a:sym typeface="Calibri"/>
            </a:endParaRPr>
          </a:p>
          <a:p>
            <a:pPr>
              <a:lnSpc>
                <a:spcPct val="115000"/>
              </a:lnSpc>
              <a:spcBef>
                <a:spcPts val="1000"/>
              </a:spcBef>
            </a:pPr>
            <a:endParaRPr lang="en-US" u="sng" dirty="0">
              <a:highlight>
                <a:srgbClr val="FFFFFF"/>
              </a:highlight>
              <a:latin typeface="Calibri"/>
              <a:ea typeface="Calibri"/>
              <a:cs typeface="Calibri"/>
              <a:sym typeface="Calibri"/>
            </a:endParaRPr>
          </a:p>
          <a:p>
            <a:pPr>
              <a:lnSpc>
                <a:spcPct val="115000"/>
              </a:lnSpc>
              <a:spcBef>
                <a:spcPts val="1000"/>
              </a:spcBef>
            </a:pPr>
            <a:r>
              <a:rPr lang="en-US" sz="2400" b="1" dirty="0">
                <a:highlight>
                  <a:srgbClr val="FFFFFF"/>
                </a:highlight>
                <a:latin typeface="Calibri"/>
                <a:ea typeface="Calibri"/>
                <a:cs typeface="Calibri"/>
                <a:sym typeface="Calibri"/>
              </a:rPr>
              <a:t>Download the report at </a:t>
            </a:r>
          </a:p>
          <a:p>
            <a:pPr>
              <a:lnSpc>
                <a:spcPct val="115000"/>
              </a:lnSpc>
              <a:spcBef>
                <a:spcPts val="1000"/>
              </a:spcBef>
            </a:pPr>
            <a:r>
              <a:rPr lang="en-US" sz="2400" u="sng" dirty="0">
                <a:highlight>
                  <a:srgbClr val="FFFFFF"/>
                </a:highlight>
                <a:latin typeface="Calibri"/>
                <a:ea typeface="Calibri"/>
                <a:cs typeface="Calibri"/>
                <a:sym typeface="Calibri"/>
                <a:hlinkClick r:id="rId4"/>
              </a:rPr>
              <a:t>www.proxypreview.org</a:t>
            </a:r>
            <a:r>
              <a:rPr lang="en-US" sz="2400" u="sng" dirty="0">
                <a:highlight>
                  <a:srgbClr val="FFFFFF"/>
                </a:highlight>
                <a:latin typeface="Calibri"/>
                <a:ea typeface="Calibri"/>
                <a:cs typeface="Calibri"/>
                <a:sym typeface="Calibri"/>
              </a:rPr>
              <a:t> </a:t>
            </a:r>
          </a:p>
          <a:p>
            <a:pPr>
              <a:lnSpc>
                <a:spcPct val="115000"/>
              </a:lnSpc>
              <a:spcBef>
                <a:spcPts val="1000"/>
              </a:spcBef>
            </a:pPr>
            <a:endParaRPr lang="en-US" u="sng" dirty="0">
              <a:highlight>
                <a:srgbClr val="FFFFFF"/>
              </a:highlight>
              <a:latin typeface="Calibri"/>
              <a:ea typeface="Calibri"/>
              <a:cs typeface="Calibri"/>
              <a:sym typeface="Calibri"/>
            </a:endParaRPr>
          </a:p>
          <a:p>
            <a:pPr>
              <a:lnSpc>
                <a:spcPct val="115000"/>
              </a:lnSpc>
              <a:spcBef>
                <a:spcPts val="1000"/>
              </a:spcBef>
            </a:pPr>
            <a:r>
              <a:rPr lang="en-US" dirty="0">
                <a:highlight>
                  <a:srgbClr val="FFFFFF"/>
                </a:highlight>
                <a:latin typeface="Calibri"/>
                <a:ea typeface="Calibri"/>
                <a:cs typeface="Calibri"/>
                <a:sym typeface="Calibri"/>
              </a:rPr>
              <a:t> </a:t>
            </a:r>
            <a:endParaRPr lang="en-US" dirty="0">
              <a:highlight>
                <a:srgbClr val="FFFFFF"/>
              </a:highlight>
            </a:endParaRPr>
          </a:p>
          <a:p>
            <a:pPr>
              <a:lnSpc>
                <a:spcPct val="115000"/>
              </a:lnSpc>
              <a:spcBef>
                <a:spcPts val="1000"/>
              </a:spcBef>
            </a:pPr>
            <a:endParaRPr lang="en-US" dirty="0">
              <a:solidFill>
                <a:srgbClr val="333333"/>
              </a:solidFill>
              <a:highlight>
                <a:srgbClr val="FFFFFF"/>
              </a:highlight>
              <a:latin typeface="Calibri"/>
              <a:ea typeface="Calibri"/>
              <a:cs typeface="Calibri"/>
              <a:sym typeface="Calibri"/>
            </a:endParaRPr>
          </a:p>
        </p:txBody>
      </p:sp>
      <p:pic>
        <p:nvPicPr>
          <p:cNvPr id="7" name="Google Shape;176;p27"/>
          <p:cNvPicPr preferRelativeResize="0"/>
          <p:nvPr/>
        </p:nvPicPr>
        <p:blipFill>
          <a:blip r:embed="rId5">
            <a:alphaModFix/>
          </a:blip>
          <a:stretch>
            <a:fillRect/>
          </a:stretch>
        </p:blipFill>
        <p:spPr>
          <a:xfrm>
            <a:off x="2343202" y="1945270"/>
            <a:ext cx="3545858" cy="4588749"/>
          </a:xfrm>
          <a:prstGeom prst="rect">
            <a:avLst/>
          </a:prstGeom>
          <a:noFill/>
          <a:ln>
            <a:noFill/>
          </a:ln>
          <a:effectLst>
            <a:outerShdw blurRad="292100" dist="139700" dir="2700000" algn="tl" rotWithShape="0">
              <a:srgbClr val="333333">
                <a:alpha val="64709"/>
              </a:srgbClr>
            </a:outerShdw>
          </a:effectLst>
        </p:spPr>
      </p:pic>
      <p:pic>
        <p:nvPicPr>
          <p:cNvPr id="6" name="Picture 5">
            <a:extLst>
              <a:ext uri="{FF2B5EF4-FFF2-40B4-BE49-F238E27FC236}">
                <a16:creationId xmlns:a16="http://schemas.microsoft.com/office/drawing/2014/main" id="{B66C175F-3DE1-DA4D-855B-EE35BEA0DB60}"/>
              </a:ext>
            </a:extLst>
          </p:cNvPr>
          <p:cNvPicPr>
            <a:picLocks noChangeAspect="1"/>
          </p:cNvPicPr>
          <p:nvPr/>
        </p:nvPicPr>
        <p:blipFill>
          <a:blip r:embed="rId6"/>
          <a:stretch>
            <a:fillRect/>
          </a:stretch>
        </p:blipFill>
        <p:spPr>
          <a:xfrm>
            <a:off x="2271745" y="1945264"/>
            <a:ext cx="3617316" cy="4681232"/>
          </a:xfrm>
          <a:prstGeom prst="rect">
            <a:avLst/>
          </a:prstGeom>
        </p:spPr>
      </p:pic>
      <p:pic>
        <p:nvPicPr>
          <p:cNvPr id="8" name="Picture 7">
            <a:extLst>
              <a:ext uri="{FF2B5EF4-FFF2-40B4-BE49-F238E27FC236}">
                <a16:creationId xmlns:a16="http://schemas.microsoft.com/office/drawing/2014/main" id="{4C0D3D94-2746-1C4B-A11A-8C305B2FE3D0}"/>
              </a:ext>
            </a:extLst>
          </p:cNvPr>
          <p:cNvPicPr>
            <a:picLocks noChangeAspect="1"/>
          </p:cNvPicPr>
          <p:nvPr/>
        </p:nvPicPr>
        <p:blipFill>
          <a:blip r:embed="rId7"/>
          <a:srcRect/>
          <a:stretch/>
        </p:blipFill>
        <p:spPr>
          <a:xfrm>
            <a:off x="2307480" y="1958902"/>
            <a:ext cx="3606777" cy="4667593"/>
          </a:xfrm>
          <a:prstGeom prst="rect">
            <a:avLst/>
          </a:prstGeom>
        </p:spPr>
      </p:pic>
    </p:spTree>
    <p:extLst>
      <p:ext uri="{BB962C8B-B14F-4D97-AF65-F5344CB8AC3E}">
        <p14:creationId xmlns:p14="http://schemas.microsoft.com/office/powerpoint/2010/main" val="2063575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p:nvPr/>
        </p:nvSpPr>
        <p:spPr>
          <a:xfrm>
            <a:off x="1524000" y="679517"/>
            <a:ext cx="9144000" cy="11430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Thank you to our sponsors!</a:t>
            </a:r>
            <a:endParaRPr sz="4000" dirty="0"/>
          </a:p>
        </p:txBody>
      </p:sp>
      <p:pic>
        <p:nvPicPr>
          <p:cNvPr id="2" name="Picture 1">
            <a:extLst>
              <a:ext uri="{FF2B5EF4-FFF2-40B4-BE49-F238E27FC236}">
                <a16:creationId xmlns:a16="http://schemas.microsoft.com/office/drawing/2014/main" id="{0B52DB48-11A3-1B16-75E7-C4799A2B28F7}"/>
              </a:ext>
            </a:extLst>
          </p:cNvPr>
          <p:cNvPicPr>
            <a:picLocks noChangeAspect="1"/>
          </p:cNvPicPr>
          <p:nvPr/>
        </p:nvPicPr>
        <p:blipFill>
          <a:blip r:embed="rId3"/>
          <a:stretch>
            <a:fillRect/>
          </a:stretch>
        </p:blipFill>
        <p:spPr>
          <a:xfrm>
            <a:off x="3425" y="1609341"/>
            <a:ext cx="12192000" cy="4750701"/>
          </a:xfrm>
          <a:prstGeom prst="rect">
            <a:avLst/>
          </a:prstGeom>
        </p:spPr>
      </p:pic>
      <p:pic>
        <p:nvPicPr>
          <p:cNvPr id="5" name="Picture 4">
            <a:extLst>
              <a:ext uri="{FF2B5EF4-FFF2-40B4-BE49-F238E27FC236}">
                <a16:creationId xmlns:a16="http://schemas.microsoft.com/office/drawing/2014/main" id="{DCC1DA43-A47D-D4CD-EBDE-F8E4520291E6}"/>
              </a:ext>
            </a:extLst>
          </p:cNvPr>
          <p:cNvPicPr>
            <a:picLocks noChangeAspect="1"/>
          </p:cNvPicPr>
          <p:nvPr/>
        </p:nvPicPr>
        <p:blipFill rotWithShape="1">
          <a:blip r:embed="rId3"/>
          <a:srcRect t="25386" r="17121" b="719"/>
          <a:stretch/>
        </p:blipFill>
        <p:spPr>
          <a:xfrm>
            <a:off x="2016407" y="2827013"/>
            <a:ext cx="10104594" cy="3510516"/>
          </a:xfrm>
          <a:prstGeom prst="rect">
            <a:avLst/>
          </a:prstGeom>
        </p:spPr>
      </p:pic>
      <p:pic>
        <p:nvPicPr>
          <p:cNvPr id="4" name="Picture 3">
            <a:extLst>
              <a:ext uri="{FF2B5EF4-FFF2-40B4-BE49-F238E27FC236}">
                <a16:creationId xmlns:a16="http://schemas.microsoft.com/office/drawing/2014/main" id="{2A2479BA-1EE5-85BD-CE80-5FFDEBF444F7}"/>
              </a:ext>
            </a:extLst>
          </p:cNvPr>
          <p:cNvPicPr>
            <a:picLocks noChangeAspect="1"/>
          </p:cNvPicPr>
          <p:nvPr/>
        </p:nvPicPr>
        <p:blipFill rotWithShape="1">
          <a:blip r:embed="rId3"/>
          <a:srcRect l="82879" t="1848" r="697" b="24257"/>
          <a:stretch/>
        </p:blipFill>
        <p:spPr>
          <a:xfrm>
            <a:off x="39103" y="2858912"/>
            <a:ext cx="2002348" cy="3510516"/>
          </a:xfrm>
          <a:prstGeom prst="rect">
            <a:avLst/>
          </a:prstGeom>
        </p:spPr>
      </p:pic>
      <p:sp>
        <p:nvSpPr>
          <p:cNvPr id="6" name="Rectangle 5">
            <a:extLst>
              <a:ext uri="{FF2B5EF4-FFF2-40B4-BE49-F238E27FC236}">
                <a16:creationId xmlns:a16="http://schemas.microsoft.com/office/drawing/2014/main" id="{DDB94BC5-54C6-F982-C4E3-6156F0CA833C}"/>
              </a:ext>
            </a:extLst>
          </p:cNvPr>
          <p:cNvSpPr/>
          <p:nvPr/>
        </p:nvSpPr>
        <p:spPr>
          <a:xfrm>
            <a:off x="10125935" y="1619614"/>
            <a:ext cx="2031818" cy="124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859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11" y="871666"/>
            <a:ext cx="11848289" cy="5909310"/>
          </a:xfrm>
          <a:prstGeom prst="rect">
            <a:avLst/>
          </a:prstGeom>
          <a:ln w="76200">
            <a:solidFill>
              <a:srgbClr val="62308E"/>
            </a:solidFill>
          </a:ln>
        </p:spPr>
        <p:txBody>
          <a:bodyPr wrap="square">
            <a:spAutoFit/>
          </a:bodyPr>
          <a:lstStyle/>
          <a:p>
            <a:pPr lvl="0"/>
            <a:r>
              <a:rPr lang="en-CA" sz="1400" b="1" dirty="0">
                <a:solidFill>
                  <a:schemeClr val="dk1"/>
                </a:solidFill>
                <a:latin typeface="Calibri" panose="020F0502020204030204" pitchFamily="34" charset="0"/>
                <a:ea typeface="Calibri"/>
                <a:cs typeface="Calibri" panose="020F0502020204030204" pitchFamily="34" charset="0"/>
                <a:sym typeface="Calibri"/>
              </a:rPr>
              <a:t>DISCLAIMER</a:t>
            </a:r>
            <a:endParaRPr lang="en-CA" sz="1400" dirty="0">
              <a:solidFill>
                <a:schemeClr val="dk1"/>
              </a:solidFill>
              <a:latin typeface="Calibri" panose="020F0502020204030204" pitchFamily="34" charset="0"/>
              <a:ea typeface="Calibri"/>
              <a:cs typeface="Calibri" panose="020F0502020204030204" pitchFamily="34" charset="0"/>
              <a:sym typeface="Calibri"/>
            </a:endParaRPr>
          </a:p>
          <a:p>
            <a:pPr lvl="0"/>
            <a:r>
              <a:rPr lang="en-US" sz="1400" dirty="0">
                <a:solidFill>
                  <a:schemeClr val="dk1"/>
                </a:solidFill>
                <a:latin typeface="Calibri" panose="020F0502020204030204" pitchFamily="34" charset="0"/>
                <a:ea typeface="Calibri"/>
                <a:cs typeface="Calibri" panose="020F0502020204030204" pitchFamily="34" charset="0"/>
                <a:sym typeface="Calibri"/>
              </a:rPr>
              <a:t>The aggregated information comprising Proxy </a:t>
            </a:r>
            <a:r>
              <a:rPr lang="en-US" sz="1400" dirty="0" err="1">
                <a:solidFill>
                  <a:schemeClr val="dk1"/>
                </a:solidFill>
                <a:latin typeface="Calibri" panose="020F0502020204030204" pitchFamily="34" charset="0"/>
                <a:ea typeface="Calibri"/>
                <a:cs typeface="Calibri" panose="020F0502020204030204" pitchFamily="34" charset="0"/>
                <a:sym typeface="Calibri"/>
              </a:rPr>
              <a:t>Preview</a:t>
            </a:r>
            <a:r>
              <a:rPr lang="en-US" sz="1800" baseline="30000" dirty="0" err="1">
                <a:effectLst/>
                <a:latin typeface="Calibri" panose="020F0502020204030204" pitchFamily="34" charset="0"/>
                <a:ea typeface="Calibri" panose="020F0502020204030204" pitchFamily="34" charset="0"/>
              </a:rPr>
              <a:t>TM</a:t>
            </a:r>
            <a:r>
              <a:rPr lang="en-US" sz="1400" dirty="0">
                <a:solidFill>
                  <a:schemeClr val="dk1"/>
                </a:solidFill>
                <a:latin typeface="Calibri" panose="020F0502020204030204" pitchFamily="34" charset="0"/>
                <a:ea typeface="Calibri"/>
                <a:cs typeface="Calibri" panose="020F0502020204030204" pitchFamily="34" charset="0"/>
                <a:sym typeface="Calibri"/>
              </a:rPr>
              <a:t> 2023 represents a snapshot in time of publicly available information regarding shareholder resolutions filed with U.S. public companies that may be on the proxy statements and voted on at annual general meetings in 2023.</a:t>
            </a:r>
          </a:p>
          <a:p>
            <a:pPr lvl="0"/>
            <a:endParaRPr lang="en-US" sz="1400" dirty="0">
              <a:solidFill>
                <a:schemeClr val="dk1"/>
              </a:solidFill>
              <a:latin typeface="Calibri" panose="020F0502020204030204" pitchFamily="34" charset="0"/>
              <a:ea typeface="Calibri"/>
              <a:cs typeface="Calibri" panose="020F0502020204030204" pitchFamily="34" charset="0"/>
              <a:sym typeface="Calibri"/>
            </a:endParaRPr>
          </a:p>
          <a:p>
            <a:pPr lvl="0"/>
            <a:r>
              <a:rPr lang="en-US" sz="1400" dirty="0">
                <a:solidFill>
                  <a:schemeClr val="dk1"/>
                </a:solidFill>
                <a:latin typeface="Calibri" panose="020F0502020204030204" pitchFamily="34" charset="0"/>
                <a:ea typeface="Calibri"/>
                <a:cs typeface="Calibri" panose="020F0502020204030204" pitchFamily="34" charset="0"/>
                <a:sym typeface="Calibri"/>
              </a:rPr>
              <a:t>The information provided in Proxy </a:t>
            </a:r>
            <a:r>
              <a:rPr lang="en-US" sz="1400" dirty="0" err="1">
                <a:solidFill>
                  <a:schemeClr val="dk1"/>
                </a:solidFill>
                <a:latin typeface="Calibri" panose="020F0502020204030204" pitchFamily="34" charset="0"/>
                <a:ea typeface="Calibri"/>
                <a:cs typeface="Calibri" panose="020F0502020204030204" pitchFamily="34" charset="0"/>
                <a:sym typeface="Calibri"/>
              </a:rPr>
              <a:t>Preview</a:t>
            </a:r>
            <a:r>
              <a:rPr lang="en-US" sz="1400" baseline="30000" dirty="0" err="1">
                <a:effectLst/>
                <a:latin typeface="Calibri" panose="020F0502020204030204" pitchFamily="34" charset="0"/>
                <a:ea typeface="Calibri" panose="020F0502020204030204" pitchFamily="34" charset="0"/>
              </a:rPr>
              <a:t>TM</a:t>
            </a:r>
            <a:r>
              <a:rPr lang="en-US" sz="1400" dirty="0">
                <a:solidFill>
                  <a:schemeClr val="dk1"/>
                </a:solidFill>
                <a:latin typeface="Calibri" panose="020F0502020204030204" pitchFamily="34" charset="0"/>
                <a:ea typeface="Calibri"/>
                <a:cs typeface="Calibri" panose="020F0502020204030204" pitchFamily="34" charset="0"/>
                <a:sym typeface="Calibri"/>
              </a:rPr>
              <a:t> 2023 is provided “AS IS” without warranty of any kind. The three partner organizations, </a:t>
            </a:r>
            <a:r>
              <a:rPr lang="en-US" sz="1400" i="1" dirty="0">
                <a:solidFill>
                  <a:schemeClr val="dk1"/>
                </a:solidFill>
                <a:latin typeface="Calibri" panose="020F0502020204030204" pitchFamily="34" charset="0"/>
                <a:ea typeface="Calibri"/>
                <a:cs typeface="Calibri" panose="020F0502020204030204" pitchFamily="34" charset="0"/>
                <a:sym typeface="Calibri"/>
              </a:rPr>
              <a:t>As You Sow</a:t>
            </a:r>
            <a:r>
              <a:rPr lang="en-US" sz="1400" dirty="0">
                <a:solidFill>
                  <a:schemeClr val="dk1"/>
                </a:solidFill>
                <a:latin typeface="Calibri" panose="020F0502020204030204" pitchFamily="34" charset="0"/>
                <a:ea typeface="Calibri"/>
                <a:cs typeface="Calibri" panose="020F0502020204030204" pitchFamily="34" charset="0"/>
                <a:sym typeface="Calibri"/>
              </a:rPr>
              <a:t>, Sustainable Investments Institute, and Proxy Impact, each makes no representations and provides no warranties regarding any information or opinions provided herein, including, but not limited to, the advisability of investing in any particular company or investment fund or other vehicle. While we have obtained information believed to be objectively reliable, neither </a:t>
            </a:r>
            <a:r>
              <a:rPr lang="en-US" sz="1400" i="1" dirty="0">
                <a:solidFill>
                  <a:schemeClr val="dk1"/>
                </a:solidFill>
                <a:latin typeface="Calibri" panose="020F0502020204030204" pitchFamily="34" charset="0"/>
                <a:ea typeface="Calibri"/>
                <a:cs typeface="Calibri" panose="020F0502020204030204" pitchFamily="34" charset="0"/>
                <a:sym typeface="Calibri"/>
              </a:rPr>
              <a:t>As You Sow</a:t>
            </a:r>
            <a:r>
              <a:rPr lang="en-US" sz="1400" dirty="0">
                <a:solidFill>
                  <a:schemeClr val="dk1"/>
                </a:solidFill>
                <a:latin typeface="Calibri" panose="020F0502020204030204" pitchFamily="34" charset="0"/>
                <a:ea typeface="Calibri"/>
                <a:cs typeface="Calibri" panose="020F0502020204030204" pitchFamily="34" charset="0"/>
                <a:sym typeface="Calibri"/>
              </a:rPr>
              <a:t>, Sustainable Investments Institute, or Proxy Impact, or any of each of their employees, officers, directors, trustees, or agents, shall be responsible or liable, directly or indirectly, for any damage or loss caused or alleged to be caused by or in connection with use of or reliance on any information contained herein, including, but not limited to, lost profits or punitive or consequential damages. Past performance is not indicative of future returns.</a:t>
            </a:r>
          </a:p>
          <a:p>
            <a:endParaRPr lang="en-US" sz="1400" dirty="0">
              <a:latin typeface="Calibri" panose="020F0502020204030204" pitchFamily="34" charset="0"/>
              <a:cs typeface="Calibri" panose="020F0502020204030204" pitchFamily="34" charset="0"/>
            </a:endParaRPr>
          </a:p>
          <a:p>
            <a:r>
              <a:rPr lang="en-US" sz="1400" b="1" i="1" dirty="0">
                <a:latin typeface="Calibri" panose="020F0502020204030204" pitchFamily="34" charset="0"/>
                <a:cs typeface="Calibri" panose="020F0502020204030204" pitchFamily="34" charset="0"/>
              </a:rPr>
              <a:t>As You Sow, </a:t>
            </a:r>
            <a:r>
              <a:rPr lang="en-US" sz="1400" b="1" dirty="0">
                <a:latin typeface="Calibri" panose="020F0502020204030204" pitchFamily="34" charset="0"/>
                <a:cs typeface="Calibri" panose="020F0502020204030204" pitchFamily="34" charset="0"/>
              </a:rPr>
              <a:t>Sustainable Investments Institute, and Proxy Impact do not provide investment, financial planning, legal or tax advice</a:t>
            </a:r>
            <a:r>
              <a:rPr lang="en-US" sz="1400" dirty="0">
                <a:latin typeface="Calibri" panose="020F0502020204030204" pitchFamily="34" charset="0"/>
                <a:cs typeface="Calibri" panose="020F0502020204030204" pitchFamily="34" charset="0"/>
              </a:rPr>
              <a:t>. We are neither licensed nor qualified to provide any such advice. The content of our programming, publications and presentations is provided for informational and educational purposes only, and should not be considered as information sufficient upon which to base any decisions on investing, purchases, sales, trades, or any other investment transactions. We do not express an opinion on the future or expected value of any security or other interest and do not explicitly or implicitly recommend or suggest an investment strategy of any kind. </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Our events, websites, and promotional materials may contain external links to other resources, and may contain comments or statements by individuals who do not represent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each has no control over, and assumes no responsibility for, the content, privacy policies, or practices of any third party websites or services that you may access as a result of our programming. Each of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shall not be responsible or liable, directly or indirectly, for any damage or loss caused or alleged to be caused by or in connection with use of or reliance on any such content, goods or services available on or through any such websites or services.</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Copyright © 2023 </a:t>
            </a:r>
            <a:r>
              <a:rPr lang="en-US" sz="1400" i="1" dirty="0">
                <a:latin typeface="Calibri" panose="020F0502020204030204" pitchFamily="34" charset="0"/>
                <a:cs typeface="Calibri" panose="020F0502020204030204" pitchFamily="34" charset="0"/>
              </a:rPr>
              <a:t>As You Sow</a:t>
            </a:r>
            <a:r>
              <a:rPr lang="en-US" sz="1400" dirty="0">
                <a:latin typeface="Calibri" panose="020F0502020204030204" pitchFamily="34" charset="0"/>
                <a:cs typeface="Calibri" panose="020F0502020204030204" pitchFamily="34" charset="0"/>
              </a:rPr>
              <a:t>, Sustainable Investments Institute, and Proxy Impact. All rights reserved.  This publication is protected by U.S. and International copyright laws.  Reproduction and/or distribution of this publication, in whole or in part, without permission of the authors is prohibited.</a:t>
            </a:r>
          </a:p>
        </p:txBody>
      </p:sp>
    </p:spTree>
    <p:extLst>
      <p:ext uri="{BB962C8B-B14F-4D97-AF65-F5344CB8AC3E}">
        <p14:creationId xmlns:p14="http://schemas.microsoft.com/office/powerpoint/2010/main" val="3660386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p:nvPr/>
        </p:nvSpPr>
        <p:spPr>
          <a:xfrm>
            <a:off x="6007239" y="2109250"/>
            <a:ext cx="6511410" cy="838200"/>
          </a:xfrm>
          <a:prstGeom prst="rect">
            <a:avLst/>
          </a:prstGeom>
          <a:noFill/>
          <a:ln>
            <a:noFill/>
          </a:ln>
        </p:spPr>
        <p:txBody>
          <a:bodyPr spcFirstLastPara="1" wrap="square" lIns="91425" tIns="45700" rIns="91425" bIns="45700" anchor="b" anchorCtr="0">
            <a:noAutofit/>
          </a:bodyPr>
          <a:lstStyle/>
          <a:p>
            <a:pPr>
              <a:lnSpc>
                <a:spcPct val="70000"/>
              </a:lnSpc>
              <a:buClr>
                <a:srgbClr val="532977"/>
              </a:buClr>
              <a:buSzPts val="4650"/>
            </a:pPr>
            <a:r>
              <a:rPr lang="en-US" sz="4000" b="1" dirty="0">
                <a:solidFill>
                  <a:srgbClr val="62308E"/>
                </a:solidFill>
              </a:rPr>
              <a:t>Thank You for Joining Us!</a:t>
            </a:r>
            <a:endParaRPr sz="4000" b="1" dirty="0">
              <a:solidFill>
                <a:srgbClr val="62308E"/>
              </a:solidFill>
            </a:endParaRPr>
          </a:p>
        </p:txBody>
      </p:sp>
      <p:sp>
        <p:nvSpPr>
          <p:cNvPr id="173" name="Google Shape;173;p27"/>
          <p:cNvSpPr txBox="1"/>
          <p:nvPr/>
        </p:nvSpPr>
        <p:spPr>
          <a:xfrm>
            <a:off x="6797547" y="3118138"/>
            <a:ext cx="3657600" cy="830263"/>
          </a:xfrm>
          <a:prstGeom prst="rect">
            <a:avLst/>
          </a:prstGeom>
          <a:noFill/>
          <a:ln>
            <a:noFill/>
          </a:ln>
        </p:spPr>
        <p:txBody>
          <a:bodyPr spcFirstLastPara="1" wrap="square" lIns="91425" tIns="45700" rIns="91425" bIns="45700" anchor="t" anchorCtr="0">
            <a:noAutofit/>
          </a:bodyPr>
          <a:lstStyle/>
          <a:p>
            <a:pPr algn="ctr"/>
            <a:r>
              <a:rPr lang="en-US" sz="2400" dirty="0">
                <a:solidFill>
                  <a:schemeClr val="dk1"/>
                </a:solidFill>
                <a:latin typeface="Calibri"/>
                <a:ea typeface="Calibri"/>
                <a:cs typeface="Calibri"/>
                <a:sym typeface="Calibri"/>
              </a:rPr>
              <a:t>Download the full report at</a:t>
            </a:r>
            <a:endParaRPr dirty="0"/>
          </a:p>
          <a:p>
            <a:pPr algn="ctr"/>
            <a:r>
              <a:rPr lang="en-US" sz="2400" b="1" u="sng" dirty="0">
                <a:solidFill>
                  <a:srgbClr val="62308E"/>
                </a:solidFill>
                <a:latin typeface="Calibri"/>
                <a:ea typeface="Calibri"/>
                <a:cs typeface="Calibri"/>
                <a:sym typeface="Calibri"/>
              </a:rPr>
              <a:t>www.proxypreview.org</a:t>
            </a:r>
            <a:endParaRPr dirty="0">
              <a:solidFill>
                <a:srgbClr val="62308E"/>
              </a:solidFill>
            </a:endParaRPr>
          </a:p>
        </p:txBody>
      </p:sp>
      <p:sp>
        <p:nvSpPr>
          <p:cNvPr id="174" name="Google Shape;174;p27"/>
          <p:cNvSpPr txBox="1"/>
          <p:nvPr/>
        </p:nvSpPr>
        <p:spPr>
          <a:xfrm>
            <a:off x="6035547" y="3699989"/>
            <a:ext cx="5181600" cy="838200"/>
          </a:xfrm>
          <a:prstGeom prst="rect">
            <a:avLst/>
          </a:prstGeom>
          <a:noFill/>
          <a:ln>
            <a:noFill/>
          </a:ln>
        </p:spPr>
        <p:txBody>
          <a:bodyPr spcFirstLastPara="1" wrap="square" lIns="91425" tIns="45700" rIns="91425" bIns="45700" anchor="b" anchorCtr="0">
            <a:noAutofit/>
          </a:bodyPr>
          <a:lstStyle/>
          <a:p>
            <a:pPr algn="ctr">
              <a:lnSpc>
                <a:spcPct val="90000"/>
              </a:lnSpc>
              <a:buClr>
                <a:srgbClr val="006777"/>
              </a:buClr>
              <a:buSzPts val="3600"/>
            </a:pPr>
            <a:r>
              <a:rPr lang="en-US" sz="2000" b="1" i="1" dirty="0">
                <a:solidFill>
                  <a:srgbClr val="62308E"/>
                </a:solidFill>
                <a:latin typeface="Calibri"/>
                <a:ea typeface="Calibri"/>
                <a:cs typeface="Calibri"/>
                <a:sym typeface="Calibri"/>
              </a:rPr>
              <a:t>March 22, 2023</a:t>
            </a:r>
            <a:endParaRPr sz="2000" b="1" dirty="0">
              <a:solidFill>
                <a:srgbClr val="62308E"/>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141E7A02-BF96-D34A-A650-0CE843ECF634}"/>
              </a:ext>
            </a:extLst>
          </p:cNvPr>
          <p:cNvPicPr>
            <a:picLocks noChangeAspect="1"/>
          </p:cNvPicPr>
          <p:nvPr/>
        </p:nvPicPr>
        <p:blipFill>
          <a:blip r:embed="rId3"/>
          <a:srcRect/>
          <a:stretch/>
        </p:blipFill>
        <p:spPr>
          <a:xfrm>
            <a:off x="1952153" y="1983947"/>
            <a:ext cx="3545845" cy="4588741"/>
          </a:xfrm>
          <a:prstGeom prst="rect">
            <a:avLst/>
          </a:prstGeom>
        </p:spPr>
      </p:pic>
    </p:spTree>
    <p:extLst>
      <p:ext uri="{BB962C8B-B14F-4D97-AF65-F5344CB8AC3E}">
        <p14:creationId xmlns:p14="http://schemas.microsoft.com/office/powerpoint/2010/main" val="313718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28">
            <a:extLst>
              <a:ext uri="{FF2B5EF4-FFF2-40B4-BE49-F238E27FC236}">
                <a16:creationId xmlns:a16="http://schemas.microsoft.com/office/drawing/2014/main" id="{000B6BC7-8232-4087-8F7B-FF8D072B38DF}"/>
              </a:ext>
            </a:extLst>
          </p:cNvPr>
          <p:cNvSpPr/>
          <p:nvPr/>
        </p:nvSpPr>
        <p:spPr>
          <a:xfrm>
            <a:off x="2213811" y="1013046"/>
            <a:ext cx="7764378" cy="21852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sz="4000" b="1" i="0" u="none" strike="noStrike" cap="none" dirty="0">
                <a:solidFill>
                  <a:srgbClr val="532977"/>
                </a:solidFill>
                <a:ea typeface="Montserrat"/>
                <a:cs typeface="Montserrat"/>
                <a:sym typeface="Montserrat"/>
              </a:rPr>
              <a:t>About </a:t>
            </a:r>
            <a:r>
              <a:rPr lang="en-CA" sz="4000" b="1" i="1" u="none" strike="noStrike" cap="none" dirty="0">
                <a:solidFill>
                  <a:srgbClr val="532977"/>
                </a:solidFill>
                <a:ea typeface="Montserrat"/>
                <a:cs typeface="Montserrat"/>
                <a:sym typeface="Montserrat"/>
              </a:rPr>
              <a:t>As You Sow</a:t>
            </a:r>
            <a:endParaRPr sz="4000" b="0" i="1" u="none" strike="noStrike" cap="none" dirty="0">
              <a:solidFill>
                <a:srgbClr val="532977"/>
              </a:solidFill>
              <a:ea typeface="Times New Roman"/>
              <a:cs typeface="Times New Roman"/>
              <a:sym typeface="Times New Roman"/>
            </a:endParaRPr>
          </a:p>
          <a:p>
            <a:pPr marL="0" marR="0" lvl="0" indent="0" algn="l" rtl="0">
              <a:spcBef>
                <a:spcPts val="0"/>
              </a:spcBef>
              <a:spcAft>
                <a:spcPts val="0"/>
              </a:spcAft>
              <a:buNone/>
            </a:pPr>
            <a:r>
              <a:rPr lang="en-CA" sz="1600" b="0" i="0" u="none" strike="noStrike" cap="none" dirty="0">
                <a:solidFill>
                  <a:schemeClr val="dk1"/>
                </a:solidFill>
                <a:latin typeface="Times New Roman"/>
                <a:ea typeface="Times New Roman"/>
                <a:cs typeface="Times New Roman"/>
                <a:sym typeface="Times New Roman"/>
              </a:rPr>
              <a:t> </a:t>
            </a:r>
            <a:endParaRPr sz="16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CA" sz="2400" b="1" i="0" u="none" strike="noStrike" cap="none" dirty="0">
                <a:solidFill>
                  <a:schemeClr val="dk1"/>
                </a:solidFill>
                <a:latin typeface="Calibri"/>
                <a:ea typeface="Calibri"/>
                <a:cs typeface="Calibri"/>
                <a:sym typeface="Calibri"/>
              </a:rPr>
              <a:t>Mission</a:t>
            </a:r>
            <a:r>
              <a:rPr lang="en-CA" sz="2400" b="1" i="1" u="none" strike="noStrike" cap="none" dirty="0">
                <a:solidFill>
                  <a:schemeClr val="dk1"/>
                </a:solidFill>
                <a:latin typeface="Calibri"/>
                <a:ea typeface="Calibri"/>
                <a:cs typeface="Calibri"/>
                <a:sym typeface="Calibri"/>
              </a:rPr>
              <a:t>: </a:t>
            </a:r>
            <a:r>
              <a:rPr lang="en-CA" sz="2400" b="0" i="1" u="none" strike="noStrike" cap="none" dirty="0">
                <a:solidFill>
                  <a:schemeClr val="dk1"/>
                </a:solidFill>
                <a:latin typeface="Calibri"/>
                <a:ea typeface="Calibri"/>
                <a:cs typeface="Calibri"/>
                <a:sym typeface="Calibri"/>
              </a:rPr>
              <a:t>to promote environmental and social corporate responsibility through shareholder advocacy, coalition building, and innovative legal strategies</a:t>
            </a:r>
            <a:endParaRPr dirty="0"/>
          </a:p>
          <a:p>
            <a:pPr marL="0" marR="0" lvl="0" indent="0" algn="l" rtl="0">
              <a:spcBef>
                <a:spcPts val="0"/>
              </a:spcBef>
              <a:spcAft>
                <a:spcPts val="0"/>
              </a:spcAft>
              <a:buNone/>
            </a:pPr>
            <a:endParaRPr sz="2000" b="0" i="0" u="none" strike="noStrike" cap="none" dirty="0">
              <a:solidFill>
                <a:schemeClr val="dk1"/>
              </a:solidFill>
              <a:latin typeface="Calibri"/>
              <a:ea typeface="Calibri"/>
              <a:cs typeface="Calibri"/>
              <a:sym typeface="Calibri"/>
            </a:endParaRPr>
          </a:p>
        </p:txBody>
      </p:sp>
      <p:sp>
        <p:nvSpPr>
          <p:cNvPr id="3" name="Google Shape;196;p28">
            <a:extLst>
              <a:ext uri="{FF2B5EF4-FFF2-40B4-BE49-F238E27FC236}">
                <a16:creationId xmlns:a16="http://schemas.microsoft.com/office/drawing/2014/main" id="{E4736FB5-EF04-4626-9C90-1D5E6DB4C23A}"/>
              </a:ext>
            </a:extLst>
          </p:cNvPr>
          <p:cNvSpPr/>
          <p:nvPr/>
        </p:nvSpPr>
        <p:spPr>
          <a:xfrm>
            <a:off x="2213811" y="3198260"/>
            <a:ext cx="7930144" cy="290464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CA" sz="2000" i="0" u="none" strike="noStrike" cap="none" dirty="0">
                <a:solidFill>
                  <a:schemeClr val="dk1"/>
                </a:solidFill>
                <a:latin typeface="Calibri"/>
                <a:ea typeface="Calibri"/>
                <a:cs typeface="Calibri"/>
                <a:sym typeface="Calibri"/>
              </a:rPr>
              <a:t>Founded in 1992 on the belief that corporations </a:t>
            </a:r>
            <a:r>
              <a:rPr lang="en-CA" sz="2000" i="1" u="none" strike="noStrike" cap="none" dirty="0">
                <a:solidFill>
                  <a:schemeClr val="dk1"/>
                </a:solidFill>
                <a:latin typeface="Calibri"/>
                <a:ea typeface="Calibri"/>
                <a:cs typeface="Calibri"/>
                <a:sym typeface="Calibri"/>
              </a:rPr>
              <a:t>must</a:t>
            </a:r>
            <a:r>
              <a:rPr lang="en-CA" sz="2000" i="0" u="none" strike="noStrike" cap="none" dirty="0">
                <a:solidFill>
                  <a:schemeClr val="dk1"/>
                </a:solidFill>
                <a:latin typeface="Calibri"/>
                <a:ea typeface="Calibri"/>
                <a:cs typeface="Calibri"/>
                <a:sym typeface="Calibri"/>
              </a:rPr>
              <a:t> be an active part of the solutions to society’s environmental and human rights issues</a:t>
            </a:r>
            <a:endParaRPr dirty="0"/>
          </a:p>
          <a:p>
            <a:pPr marL="285750" marR="0" lvl="0" indent="-158750" algn="l" rtl="0">
              <a:spcBef>
                <a:spcPts val="0"/>
              </a:spcBef>
              <a:spcAft>
                <a:spcPts val="0"/>
              </a:spcAft>
              <a:buClr>
                <a:schemeClr val="dk1"/>
              </a:buClr>
              <a:buSzPts val="2000"/>
              <a:buFont typeface="Arial"/>
              <a:buNone/>
            </a:pPr>
            <a:endParaRPr sz="200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CA" sz="2000" u="none" strike="noStrike" cap="none" dirty="0">
                <a:solidFill>
                  <a:schemeClr val="dk1"/>
                </a:solidFill>
                <a:latin typeface="Calibri"/>
                <a:ea typeface="Calibri"/>
                <a:cs typeface="Calibri"/>
                <a:sym typeface="Calibri"/>
              </a:rPr>
              <a:t>30-year track record of promoting values-aligned investing and securing positive, lasting corporation change </a:t>
            </a:r>
          </a:p>
          <a:p>
            <a:pPr marL="285750" marR="0" lvl="0" indent="-285750" algn="l" rtl="0">
              <a:spcBef>
                <a:spcPts val="0"/>
              </a:spcBef>
              <a:spcAft>
                <a:spcPts val="0"/>
              </a:spcAft>
              <a:buClr>
                <a:schemeClr val="dk1"/>
              </a:buClr>
              <a:buSzPts val="2000"/>
              <a:buFont typeface="Arial"/>
              <a:buChar char="•"/>
            </a:pPr>
            <a:endParaRPr lang="en-CA" sz="20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CA" sz="2000" u="none" strike="noStrike" cap="none" dirty="0">
                <a:solidFill>
                  <a:schemeClr val="dk1"/>
                </a:solidFill>
                <a:latin typeface="Calibri"/>
                <a:ea typeface="Calibri"/>
                <a:cs typeface="Calibri"/>
                <a:sym typeface="Calibri"/>
              </a:rPr>
              <a:t>We </a:t>
            </a:r>
            <a:r>
              <a:rPr lang="en-CA" sz="2000" i="0" u="none" strike="noStrike" cap="none" dirty="0">
                <a:solidFill>
                  <a:schemeClr val="dk1"/>
                </a:solidFill>
                <a:latin typeface="Calibri"/>
                <a:ea typeface="Calibri"/>
                <a:cs typeface="Calibri"/>
                <a:sym typeface="Calibri"/>
              </a:rPr>
              <a:t>communicate directly with corporate executives to collaboratively develop and implement business models that reduce risk, benefit brand reputation, and protect long-term shareholder value while simultaneously bringing about positive change for the environment and human rights</a:t>
            </a:r>
            <a:endParaRPr dirty="0"/>
          </a:p>
        </p:txBody>
      </p:sp>
    </p:spTree>
    <p:extLst>
      <p:ext uri="{BB962C8B-B14F-4D97-AF65-F5344CB8AC3E}">
        <p14:creationId xmlns:p14="http://schemas.microsoft.com/office/powerpoint/2010/main" val="302732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p:nvPr/>
        </p:nvSpPr>
        <p:spPr>
          <a:xfrm>
            <a:off x="1981200" y="1020494"/>
            <a:ext cx="8229600" cy="1143000"/>
          </a:xfrm>
          <a:prstGeom prst="rect">
            <a:avLst/>
          </a:prstGeom>
          <a:noFill/>
          <a:ln>
            <a:noFill/>
          </a:ln>
        </p:spPr>
        <p:txBody>
          <a:bodyPr spcFirstLastPara="1" wrap="square" lIns="91425" tIns="45700" rIns="91425" bIns="45700" anchor="ctr" anchorCtr="0">
            <a:noAutofit/>
          </a:bodyPr>
          <a:lstStyle/>
          <a:p>
            <a:pPr algn="ctr"/>
            <a:r>
              <a:rPr lang="en-US" sz="4000" b="1" dirty="0">
                <a:solidFill>
                  <a:srgbClr val="532977"/>
                </a:solidFill>
                <a:latin typeface="Calibri"/>
                <a:ea typeface="Calibri"/>
                <a:cs typeface="Calibri"/>
                <a:sym typeface="Calibri"/>
              </a:rPr>
              <a:t>Introduction</a:t>
            </a:r>
            <a:endParaRPr sz="4000" dirty="0">
              <a:solidFill>
                <a:srgbClr val="532977"/>
              </a:solidFill>
            </a:endParaRPr>
          </a:p>
        </p:txBody>
      </p:sp>
      <p:sp>
        <p:nvSpPr>
          <p:cNvPr id="218" name="Google Shape;218;p32"/>
          <p:cNvSpPr txBox="1"/>
          <p:nvPr/>
        </p:nvSpPr>
        <p:spPr>
          <a:xfrm>
            <a:off x="6008485" y="2674937"/>
            <a:ext cx="3438525" cy="1508125"/>
          </a:xfrm>
          <a:prstGeom prst="rect">
            <a:avLst/>
          </a:prstGeom>
          <a:noFill/>
          <a:ln>
            <a:noFill/>
          </a:ln>
        </p:spPr>
        <p:txBody>
          <a:bodyPr spcFirstLastPara="1" wrap="square" lIns="91425" tIns="45700" rIns="91425" bIns="45700" anchor="t" anchorCtr="0">
            <a:noAutofit/>
          </a:bodyPr>
          <a:lstStyle/>
          <a:p>
            <a:r>
              <a:rPr lang="en-US" sz="2800" b="1" dirty="0">
                <a:solidFill>
                  <a:srgbClr val="532977"/>
                </a:solidFill>
                <a:latin typeface="Calibri"/>
                <a:ea typeface="Calibri"/>
                <a:cs typeface="Calibri"/>
                <a:sym typeface="Calibri"/>
              </a:rPr>
              <a:t>Andrew Behar</a:t>
            </a:r>
            <a:endParaRPr sz="2800" dirty="0">
              <a:solidFill>
                <a:srgbClr val="532977"/>
              </a:solidFill>
              <a:latin typeface="Calibri"/>
              <a:ea typeface="Calibri"/>
              <a:cs typeface="Calibri"/>
              <a:sym typeface="Calibri"/>
            </a:endParaRPr>
          </a:p>
          <a:p>
            <a:r>
              <a:rPr lang="en-US" sz="2000" i="1" dirty="0">
                <a:solidFill>
                  <a:srgbClr val="532977"/>
                </a:solidFill>
                <a:latin typeface="Calibri"/>
                <a:ea typeface="Calibri"/>
                <a:cs typeface="Calibri"/>
                <a:sym typeface="Calibri"/>
              </a:rPr>
              <a:t>CEO</a:t>
            </a:r>
            <a:endParaRPr dirty="0">
              <a:solidFill>
                <a:srgbClr val="532977"/>
              </a:solidFill>
            </a:endParaRPr>
          </a:p>
          <a:p>
            <a:r>
              <a:rPr lang="en-US" sz="2000" b="1" i="1" dirty="0">
                <a:solidFill>
                  <a:srgbClr val="532977"/>
                </a:solidFill>
                <a:latin typeface="Calibri"/>
                <a:ea typeface="Calibri"/>
                <a:cs typeface="Calibri"/>
                <a:sym typeface="Calibri"/>
              </a:rPr>
              <a:t>As You Sow</a:t>
            </a:r>
            <a:endParaRPr b="1" dirty="0">
              <a:solidFill>
                <a:srgbClr val="532977"/>
              </a:solidFill>
            </a:endParaRPr>
          </a:p>
          <a:p>
            <a:endParaRPr sz="2400" dirty="0">
              <a:solidFill>
                <a:srgbClr val="000000"/>
              </a:solidFill>
              <a:latin typeface="Arial"/>
              <a:ea typeface="Arial"/>
              <a:cs typeface="Arial"/>
              <a:sym typeface="Arial"/>
            </a:endParaRPr>
          </a:p>
        </p:txBody>
      </p:sp>
      <p:pic>
        <p:nvPicPr>
          <p:cNvPr id="219" name="Google Shape;219;p32"/>
          <p:cNvPicPr preferRelativeResize="0"/>
          <p:nvPr/>
        </p:nvPicPr>
        <p:blipFill>
          <a:blip r:embed="rId3"/>
          <a:srcRect/>
          <a:stretch/>
        </p:blipFill>
        <p:spPr>
          <a:xfrm>
            <a:off x="6008485" y="4100020"/>
            <a:ext cx="2015676" cy="594485"/>
          </a:xfrm>
          <a:prstGeom prst="rect">
            <a:avLst/>
          </a:prstGeom>
          <a:noFill/>
          <a:ln>
            <a:noFill/>
          </a:ln>
        </p:spPr>
      </p:pic>
      <p:pic>
        <p:nvPicPr>
          <p:cNvPr id="3" name="Picture 2">
            <a:extLst>
              <a:ext uri="{FF2B5EF4-FFF2-40B4-BE49-F238E27FC236}">
                <a16:creationId xmlns:a16="http://schemas.microsoft.com/office/drawing/2014/main" id="{52BCDCC4-4B86-8E49-BB04-E75D025F3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965" y="2241222"/>
            <a:ext cx="2261606" cy="2832012"/>
          </a:xfrm>
          <a:prstGeom prst="rect">
            <a:avLst/>
          </a:prstGeom>
        </p:spPr>
      </p:pic>
    </p:spTree>
    <p:extLst>
      <p:ext uri="{BB962C8B-B14F-4D97-AF65-F5344CB8AC3E}">
        <p14:creationId xmlns:p14="http://schemas.microsoft.com/office/powerpoint/2010/main" val="59156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p:nvPr/>
        </p:nvSpPr>
        <p:spPr>
          <a:xfrm>
            <a:off x="1981200" y="1055057"/>
            <a:ext cx="8229600" cy="779698"/>
          </a:xfrm>
          <a:prstGeom prst="rect">
            <a:avLst/>
          </a:prstGeom>
          <a:noFill/>
          <a:ln>
            <a:noFill/>
          </a:ln>
        </p:spPr>
        <p:txBody>
          <a:bodyPr spcFirstLastPara="1" wrap="square" lIns="91425" tIns="45700" rIns="91425" bIns="45700" anchor="t" anchorCtr="0">
            <a:noAutofit/>
          </a:bodyPr>
          <a:lstStyle/>
          <a:p>
            <a:pPr algn="ctr">
              <a:lnSpc>
                <a:spcPct val="90000"/>
              </a:lnSpc>
              <a:buClr>
                <a:srgbClr val="532977"/>
              </a:buClr>
              <a:buSzPts val="4800"/>
            </a:pPr>
            <a:r>
              <a:rPr lang="en-US" sz="4000" b="1" dirty="0">
                <a:solidFill>
                  <a:srgbClr val="532977"/>
                </a:solidFill>
                <a:latin typeface="Calibri"/>
                <a:ea typeface="Calibri"/>
                <a:cs typeface="Calibri"/>
                <a:sym typeface="Calibri"/>
              </a:rPr>
              <a:t>2023 Proxy Season Overview</a:t>
            </a:r>
            <a:endParaRPr sz="4000" dirty="0">
              <a:solidFill>
                <a:srgbClr val="532977"/>
              </a:solidFill>
              <a:latin typeface="Calibri"/>
              <a:ea typeface="Calibri"/>
              <a:cs typeface="Calibri"/>
              <a:sym typeface="Calibri"/>
            </a:endParaRPr>
          </a:p>
        </p:txBody>
      </p:sp>
      <p:sp>
        <p:nvSpPr>
          <p:cNvPr id="242" name="Google Shape;242;p35"/>
          <p:cNvSpPr txBox="1"/>
          <p:nvPr/>
        </p:nvSpPr>
        <p:spPr>
          <a:xfrm>
            <a:off x="5829300" y="2705100"/>
            <a:ext cx="4381500" cy="1447800"/>
          </a:xfrm>
          <a:prstGeom prst="rect">
            <a:avLst/>
          </a:prstGeom>
          <a:noFill/>
          <a:ln>
            <a:noFill/>
          </a:ln>
        </p:spPr>
        <p:txBody>
          <a:bodyPr spcFirstLastPara="1" wrap="square" lIns="91425" tIns="45700" rIns="91425" bIns="45700" anchor="t" anchorCtr="0">
            <a:noAutofit/>
          </a:bodyPr>
          <a:lstStyle/>
          <a:p>
            <a:r>
              <a:rPr lang="en-US" sz="2800" b="1" dirty="0">
                <a:solidFill>
                  <a:srgbClr val="532977"/>
                </a:solidFill>
                <a:latin typeface="Calibri"/>
                <a:ea typeface="Calibri"/>
                <a:cs typeface="Calibri"/>
                <a:sym typeface="Calibri"/>
              </a:rPr>
              <a:t>Heidi Welsh</a:t>
            </a:r>
            <a:endParaRPr sz="2800" dirty="0">
              <a:solidFill>
                <a:srgbClr val="532977"/>
              </a:solidFill>
              <a:latin typeface="Calibri"/>
              <a:ea typeface="Calibri"/>
              <a:cs typeface="Calibri"/>
              <a:sym typeface="Calibri"/>
            </a:endParaRPr>
          </a:p>
          <a:p>
            <a:r>
              <a:rPr lang="en-US" sz="2000" i="1" dirty="0">
                <a:solidFill>
                  <a:srgbClr val="532977"/>
                </a:solidFill>
                <a:latin typeface="Calibri"/>
                <a:ea typeface="Calibri"/>
                <a:cs typeface="Calibri"/>
                <a:sym typeface="Calibri"/>
              </a:rPr>
              <a:t>Executive Director</a:t>
            </a:r>
            <a:endParaRPr dirty="0">
              <a:solidFill>
                <a:srgbClr val="532977"/>
              </a:solidFill>
            </a:endParaRPr>
          </a:p>
          <a:p>
            <a:r>
              <a:rPr lang="en-US" sz="2000" b="1" dirty="0">
                <a:solidFill>
                  <a:srgbClr val="532977"/>
                </a:solidFill>
                <a:latin typeface="Calibri"/>
                <a:ea typeface="Calibri"/>
                <a:cs typeface="Calibri"/>
                <a:sym typeface="Calibri"/>
              </a:rPr>
              <a:t>Sustainable Investments Institute (Si2)</a:t>
            </a:r>
            <a:endParaRPr b="1" dirty="0">
              <a:solidFill>
                <a:srgbClr val="532977"/>
              </a:solidFill>
            </a:endParaRPr>
          </a:p>
          <a:p>
            <a:endParaRPr sz="1400" dirty="0">
              <a:solidFill>
                <a:srgbClr val="532977"/>
              </a:solidFill>
              <a:latin typeface="Calibri"/>
              <a:ea typeface="Calibri"/>
              <a:cs typeface="Calibri"/>
              <a:sym typeface="Calibri"/>
            </a:endParaRPr>
          </a:p>
          <a:p>
            <a:endParaRPr sz="1400" dirty="0">
              <a:solidFill>
                <a:srgbClr val="006777"/>
              </a:solidFill>
              <a:latin typeface="Calibri"/>
              <a:ea typeface="Calibri"/>
              <a:cs typeface="Calibri"/>
              <a:sym typeface="Calibri"/>
            </a:endParaRPr>
          </a:p>
        </p:txBody>
      </p:sp>
      <p:pic>
        <p:nvPicPr>
          <p:cNvPr id="243" name="Google Shape;243;p35"/>
          <p:cNvPicPr preferRelativeResize="0"/>
          <p:nvPr/>
        </p:nvPicPr>
        <p:blipFill rotWithShape="1">
          <a:blip r:embed="rId3">
            <a:alphaModFix/>
          </a:blip>
          <a:srcRect/>
          <a:stretch/>
        </p:blipFill>
        <p:spPr>
          <a:xfrm>
            <a:off x="5918026" y="3849406"/>
            <a:ext cx="952500" cy="1563688"/>
          </a:xfrm>
          <a:prstGeom prst="rect">
            <a:avLst/>
          </a:prstGeom>
          <a:noFill/>
          <a:ln>
            <a:noFill/>
          </a:ln>
        </p:spPr>
      </p:pic>
      <p:pic>
        <p:nvPicPr>
          <p:cNvPr id="244" name="Google Shape;244;p35"/>
          <p:cNvPicPr preferRelativeResize="0"/>
          <p:nvPr/>
        </p:nvPicPr>
        <p:blipFill rotWithShape="1">
          <a:blip r:embed="rId4">
            <a:alphaModFix/>
          </a:blip>
          <a:srcRect/>
          <a:stretch/>
        </p:blipFill>
        <p:spPr>
          <a:xfrm>
            <a:off x="3276600" y="2412719"/>
            <a:ext cx="2400300" cy="3000375"/>
          </a:xfrm>
          <a:prstGeom prst="rect">
            <a:avLst/>
          </a:prstGeom>
          <a:noFill/>
          <a:ln>
            <a:noFill/>
          </a:ln>
        </p:spPr>
      </p:pic>
    </p:spTree>
    <p:extLst>
      <p:ext uri="{BB962C8B-B14F-4D97-AF65-F5344CB8AC3E}">
        <p14:creationId xmlns:p14="http://schemas.microsoft.com/office/powerpoint/2010/main" val="18610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8DA7FCA-14E2-5D65-9E55-2D6C92F825C6}"/>
              </a:ext>
            </a:extLst>
          </p:cNvPr>
          <p:cNvPicPr>
            <a:picLocks noChangeAspect="1"/>
          </p:cNvPicPr>
          <p:nvPr/>
        </p:nvPicPr>
        <p:blipFill>
          <a:blip r:embed="rId3"/>
          <a:stretch>
            <a:fillRect/>
          </a:stretch>
        </p:blipFill>
        <p:spPr>
          <a:xfrm>
            <a:off x="2403374" y="1165608"/>
            <a:ext cx="7273934" cy="5416062"/>
          </a:xfrm>
          <a:prstGeom prst="rect">
            <a:avLst/>
          </a:prstGeom>
        </p:spPr>
      </p:pic>
    </p:spTree>
    <p:extLst>
      <p:ext uri="{BB962C8B-B14F-4D97-AF65-F5344CB8AC3E}">
        <p14:creationId xmlns:p14="http://schemas.microsoft.com/office/powerpoint/2010/main" val="357093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p:nvPr/>
        </p:nvSpPr>
        <p:spPr>
          <a:xfrm>
            <a:off x="1981200" y="533400"/>
            <a:ext cx="8229600" cy="11430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4400"/>
            </a:pPr>
            <a:endParaRPr sz="4400">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EC578ACF-4ACD-4E7B-B68E-857591A8059C}"/>
              </a:ext>
            </a:extLst>
          </p:cNvPr>
          <p:cNvSpPr txBox="1"/>
          <p:nvPr/>
        </p:nvSpPr>
        <p:spPr>
          <a:xfrm>
            <a:off x="8792308" y="2469762"/>
            <a:ext cx="3251433" cy="221599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t>Support in 2022 fell, less if anti-ESG proposals excluded.</a:t>
            </a:r>
          </a:p>
          <a:p>
            <a:pPr marL="285750" indent="-285750">
              <a:spcAft>
                <a:spcPts val="1800"/>
              </a:spcAft>
              <a:buFont typeface="Arial" panose="020B0604020202020204" pitchFamily="34" charset="0"/>
              <a:buChar char="•"/>
            </a:pPr>
            <a:r>
              <a:rPr lang="en-US" dirty="0"/>
              <a:t>Fewer omissions continues given SEC approach.</a:t>
            </a:r>
          </a:p>
          <a:p>
            <a:pPr marL="285750" indent="-285750">
              <a:spcAft>
                <a:spcPts val="1000"/>
              </a:spcAft>
              <a:buFont typeface="Arial" panose="020B0604020202020204" pitchFamily="34" charset="0"/>
              <a:buChar char="•"/>
            </a:pPr>
            <a:r>
              <a:rPr lang="en-US" dirty="0"/>
              <a:t>Withdrawals grew in 2022, but record # of votes.</a:t>
            </a:r>
          </a:p>
        </p:txBody>
      </p:sp>
      <p:pic>
        <p:nvPicPr>
          <p:cNvPr id="4" name="Picture 3">
            <a:extLst>
              <a:ext uri="{FF2B5EF4-FFF2-40B4-BE49-F238E27FC236}">
                <a16:creationId xmlns:a16="http://schemas.microsoft.com/office/drawing/2014/main" id="{B01DE839-410E-5866-851B-325905264F9E}"/>
              </a:ext>
            </a:extLst>
          </p:cNvPr>
          <p:cNvPicPr>
            <a:picLocks noChangeAspect="1"/>
          </p:cNvPicPr>
          <p:nvPr/>
        </p:nvPicPr>
        <p:blipFill>
          <a:blip r:embed="rId3"/>
          <a:stretch>
            <a:fillRect/>
          </a:stretch>
        </p:blipFill>
        <p:spPr>
          <a:xfrm>
            <a:off x="953262" y="1341455"/>
            <a:ext cx="7700719" cy="4903596"/>
          </a:xfrm>
          <a:prstGeom prst="rect">
            <a:avLst/>
          </a:prstGeom>
        </p:spPr>
      </p:pic>
    </p:spTree>
    <p:extLst>
      <p:ext uri="{BB962C8B-B14F-4D97-AF65-F5344CB8AC3E}">
        <p14:creationId xmlns:p14="http://schemas.microsoft.com/office/powerpoint/2010/main" val="3677672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9708</TotalTime>
  <Words>2819</Words>
  <Application>Microsoft Office PowerPoint</Application>
  <PresentationFormat>Widescreen</PresentationFormat>
  <Paragraphs>387</Paragraphs>
  <Slides>45</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Calibri Light</vt:lpstr>
      <vt:lpstr>Helvetica</vt:lpstr>
      <vt:lpstr>Noto Sans Symbols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Intergovernmental Panel on Climate Change (IPCC)  Latest Report l</vt:lpstr>
      <vt:lpstr> Greenhouse Gas Emissions Reduction</vt:lpstr>
      <vt:lpstr> SEC Climate Disclosure Rule</vt:lpstr>
      <vt:lpstr>Emissions Financing and Underwriting</vt:lpstr>
      <vt:lpstr>New: Transferred Assets</vt:lpstr>
      <vt:lpstr> Ongoing Efforts</vt:lpstr>
      <vt:lpstr>PowerPoint Presentation</vt:lpstr>
      <vt:lpstr>PowerPoint Presentation</vt:lpstr>
      <vt:lpstr>Political influence</vt:lpstr>
      <vt:lpstr>PowerPoint Presentation</vt:lpstr>
      <vt:lpstr>Heading to Ballot</vt:lpstr>
      <vt:lpstr>The move towards greater transparency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Murphy</dc:creator>
  <cp:lastModifiedBy>Brenna McMillen</cp:lastModifiedBy>
  <cp:revision>52</cp:revision>
  <cp:lastPrinted>2023-03-21T21:13:03Z</cp:lastPrinted>
  <dcterms:created xsi:type="dcterms:W3CDTF">2021-03-11T20:57:38Z</dcterms:created>
  <dcterms:modified xsi:type="dcterms:W3CDTF">2023-03-22T16:12:18Z</dcterms:modified>
</cp:coreProperties>
</file>